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57" r:id="rId4"/>
    <p:sldId id="285" r:id="rId5"/>
    <p:sldId id="274" r:id="rId6"/>
    <p:sldId id="259" r:id="rId7"/>
    <p:sldId id="275" r:id="rId8"/>
    <p:sldId id="260" r:id="rId9"/>
    <p:sldId id="276" r:id="rId10"/>
    <p:sldId id="277" r:id="rId11"/>
    <p:sldId id="278" r:id="rId12"/>
    <p:sldId id="283" r:id="rId13"/>
    <p:sldId id="279" r:id="rId14"/>
    <p:sldId id="280" r:id="rId15"/>
    <p:sldId id="281" r:id="rId16"/>
    <p:sldId id="282" r:id="rId17"/>
    <p:sldId id="258" r:id="rId18"/>
    <p:sldId id="284" r:id="rId19"/>
    <p:sldId id="261" r:id="rId20"/>
    <p:sldId id="262" r:id="rId21"/>
    <p:sldId id="263" r:id="rId22"/>
    <p:sldId id="264" r:id="rId23"/>
    <p:sldId id="265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B29C9-6EC5-4536-A92F-F2E9BD29BD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6664EB-45D7-4D64-ADE8-5F9E06AD8530}">
      <dgm:prSet/>
      <dgm:spPr/>
      <dgm:t>
        <a:bodyPr/>
        <a:lstStyle/>
        <a:p>
          <a:r>
            <a:rPr lang="en-US"/>
            <a:t>Why?</a:t>
          </a:r>
        </a:p>
      </dgm:t>
    </dgm:pt>
    <dgm:pt modelId="{680C02E5-ABE0-4BBC-8E18-7BDAA858949E}" type="parTrans" cxnId="{147CC22E-058B-409B-A5BF-F1E4D32CD18D}">
      <dgm:prSet/>
      <dgm:spPr/>
      <dgm:t>
        <a:bodyPr/>
        <a:lstStyle/>
        <a:p>
          <a:endParaRPr lang="en-US"/>
        </a:p>
      </dgm:t>
    </dgm:pt>
    <dgm:pt modelId="{F588BBA2-4D2F-4888-91ED-5F276DB79A33}" type="sibTrans" cxnId="{147CC22E-058B-409B-A5BF-F1E4D32CD18D}">
      <dgm:prSet/>
      <dgm:spPr/>
      <dgm:t>
        <a:bodyPr/>
        <a:lstStyle/>
        <a:p>
          <a:endParaRPr lang="en-US"/>
        </a:p>
      </dgm:t>
    </dgm:pt>
    <dgm:pt modelId="{40FA42B3-7E17-4B7A-B388-CAE837CBAE32}">
      <dgm:prSet/>
      <dgm:spPr/>
      <dgm:t>
        <a:bodyPr/>
        <a:lstStyle/>
        <a:p>
          <a:r>
            <a:rPr lang="en-US"/>
            <a:t>Key tips</a:t>
          </a:r>
        </a:p>
      </dgm:t>
    </dgm:pt>
    <dgm:pt modelId="{162D32CA-C1B4-45A6-9943-A64249CCFF6D}" type="parTrans" cxnId="{A30CF59F-F2D3-40DF-9D03-AE853AEA300F}">
      <dgm:prSet/>
      <dgm:spPr/>
      <dgm:t>
        <a:bodyPr/>
        <a:lstStyle/>
        <a:p>
          <a:endParaRPr lang="en-US"/>
        </a:p>
      </dgm:t>
    </dgm:pt>
    <dgm:pt modelId="{40C27B73-54A4-4D43-A15C-C3AAF981EA6B}" type="sibTrans" cxnId="{A30CF59F-F2D3-40DF-9D03-AE853AEA300F}">
      <dgm:prSet/>
      <dgm:spPr/>
      <dgm:t>
        <a:bodyPr/>
        <a:lstStyle/>
        <a:p>
          <a:endParaRPr lang="en-US"/>
        </a:p>
      </dgm:t>
    </dgm:pt>
    <dgm:pt modelId="{655594FA-7142-423F-ABD4-09F21424154F}">
      <dgm:prSet/>
      <dgm:spPr/>
      <dgm:t>
        <a:bodyPr/>
        <a:lstStyle/>
        <a:p>
          <a:r>
            <a:rPr lang="en-US"/>
            <a:t>Next steps</a:t>
          </a:r>
        </a:p>
      </dgm:t>
    </dgm:pt>
    <dgm:pt modelId="{5820C5BE-1810-40A7-B81F-67BC800B917A}" type="parTrans" cxnId="{8C95D152-E7D0-4528-B1E1-CC5984588D8C}">
      <dgm:prSet/>
      <dgm:spPr/>
      <dgm:t>
        <a:bodyPr/>
        <a:lstStyle/>
        <a:p>
          <a:endParaRPr lang="en-US"/>
        </a:p>
      </dgm:t>
    </dgm:pt>
    <dgm:pt modelId="{0CF09628-3F88-43E4-BEAC-29065B766663}" type="sibTrans" cxnId="{8C95D152-E7D0-4528-B1E1-CC5984588D8C}">
      <dgm:prSet/>
      <dgm:spPr/>
      <dgm:t>
        <a:bodyPr/>
        <a:lstStyle/>
        <a:p>
          <a:endParaRPr lang="en-US"/>
        </a:p>
      </dgm:t>
    </dgm:pt>
    <dgm:pt modelId="{1198C769-18F9-5C40-B135-42846A98AA3E}" type="pres">
      <dgm:prSet presAssocID="{FA0B29C9-6EC5-4536-A92F-F2E9BD29BD11}" presName="linear" presStyleCnt="0">
        <dgm:presLayoutVars>
          <dgm:animLvl val="lvl"/>
          <dgm:resizeHandles val="exact"/>
        </dgm:presLayoutVars>
      </dgm:prSet>
      <dgm:spPr/>
    </dgm:pt>
    <dgm:pt modelId="{741C725C-A48E-F544-B373-D0F61F952888}" type="pres">
      <dgm:prSet presAssocID="{D96664EB-45D7-4D64-ADE8-5F9E06AD85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8837AE-DA3D-2247-9879-632DCB47D15A}" type="pres">
      <dgm:prSet presAssocID="{F588BBA2-4D2F-4888-91ED-5F276DB79A33}" presName="spacer" presStyleCnt="0"/>
      <dgm:spPr/>
    </dgm:pt>
    <dgm:pt modelId="{FA1224B2-3447-FF42-B0F9-8A2CD8CCD82C}" type="pres">
      <dgm:prSet presAssocID="{40FA42B3-7E17-4B7A-B388-CAE837CBAE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340D47-DC66-904B-A2FC-CB73F1C7C74D}" type="pres">
      <dgm:prSet presAssocID="{40C27B73-54A4-4D43-A15C-C3AAF981EA6B}" presName="spacer" presStyleCnt="0"/>
      <dgm:spPr/>
    </dgm:pt>
    <dgm:pt modelId="{312F4A40-AF25-9940-8E9D-8F6CF0224B27}" type="pres">
      <dgm:prSet presAssocID="{655594FA-7142-423F-ABD4-09F2142415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5A0D1E-99EB-0840-A18C-E9EC7A128D28}" type="presOf" srcId="{40FA42B3-7E17-4B7A-B388-CAE837CBAE32}" destId="{FA1224B2-3447-FF42-B0F9-8A2CD8CCD82C}" srcOrd="0" destOrd="0" presId="urn:microsoft.com/office/officeart/2005/8/layout/vList2"/>
    <dgm:cxn modelId="{A09F1B22-429E-D241-B306-FCE7F2E838FD}" type="presOf" srcId="{D96664EB-45D7-4D64-ADE8-5F9E06AD8530}" destId="{741C725C-A48E-F544-B373-D0F61F952888}" srcOrd="0" destOrd="0" presId="urn:microsoft.com/office/officeart/2005/8/layout/vList2"/>
    <dgm:cxn modelId="{147CC22E-058B-409B-A5BF-F1E4D32CD18D}" srcId="{FA0B29C9-6EC5-4536-A92F-F2E9BD29BD11}" destId="{D96664EB-45D7-4D64-ADE8-5F9E06AD8530}" srcOrd="0" destOrd="0" parTransId="{680C02E5-ABE0-4BBC-8E18-7BDAA858949E}" sibTransId="{F588BBA2-4D2F-4888-91ED-5F276DB79A33}"/>
    <dgm:cxn modelId="{20C4663F-2C2C-964D-A2A0-A220664C3DA5}" type="presOf" srcId="{655594FA-7142-423F-ABD4-09F21424154F}" destId="{312F4A40-AF25-9940-8E9D-8F6CF0224B27}" srcOrd="0" destOrd="0" presId="urn:microsoft.com/office/officeart/2005/8/layout/vList2"/>
    <dgm:cxn modelId="{8C95D152-E7D0-4528-B1E1-CC5984588D8C}" srcId="{FA0B29C9-6EC5-4536-A92F-F2E9BD29BD11}" destId="{655594FA-7142-423F-ABD4-09F21424154F}" srcOrd="2" destOrd="0" parTransId="{5820C5BE-1810-40A7-B81F-67BC800B917A}" sibTransId="{0CF09628-3F88-43E4-BEAC-29065B766663}"/>
    <dgm:cxn modelId="{A30CF59F-F2D3-40DF-9D03-AE853AEA300F}" srcId="{FA0B29C9-6EC5-4536-A92F-F2E9BD29BD11}" destId="{40FA42B3-7E17-4B7A-B388-CAE837CBAE32}" srcOrd="1" destOrd="0" parTransId="{162D32CA-C1B4-45A6-9943-A64249CCFF6D}" sibTransId="{40C27B73-54A4-4D43-A15C-C3AAF981EA6B}"/>
    <dgm:cxn modelId="{4BB558D9-9A58-2E49-B3B2-F7B062E51F41}" type="presOf" srcId="{FA0B29C9-6EC5-4536-A92F-F2E9BD29BD11}" destId="{1198C769-18F9-5C40-B135-42846A98AA3E}" srcOrd="0" destOrd="0" presId="urn:microsoft.com/office/officeart/2005/8/layout/vList2"/>
    <dgm:cxn modelId="{2B859200-14DE-3F4F-949E-9F71ECF82DDC}" type="presParOf" srcId="{1198C769-18F9-5C40-B135-42846A98AA3E}" destId="{741C725C-A48E-F544-B373-D0F61F952888}" srcOrd="0" destOrd="0" presId="urn:microsoft.com/office/officeart/2005/8/layout/vList2"/>
    <dgm:cxn modelId="{6FB64FE4-7AD1-0E49-A4E0-FE79E53195EE}" type="presParOf" srcId="{1198C769-18F9-5C40-B135-42846A98AA3E}" destId="{8B8837AE-DA3D-2247-9879-632DCB47D15A}" srcOrd="1" destOrd="0" presId="urn:microsoft.com/office/officeart/2005/8/layout/vList2"/>
    <dgm:cxn modelId="{92AFC520-0BBC-1646-AA23-CC38EC8BBA9B}" type="presParOf" srcId="{1198C769-18F9-5C40-B135-42846A98AA3E}" destId="{FA1224B2-3447-FF42-B0F9-8A2CD8CCD82C}" srcOrd="2" destOrd="0" presId="urn:microsoft.com/office/officeart/2005/8/layout/vList2"/>
    <dgm:cxn modelId="{6B9A93B5-4CF0-EC49-9432-29EA6954BFFD}" type="presParOf" srcId="{1198C769-18F9-5C40-B135-42846A98AA3E}" destId="{8B340D47-DC66-904B-A2FC-CB73F1C7C74D}" srcOrd="3" destOrd="0" presId="urn:microsoft.com/office/officeart/2005/8/layout/vList2"/>
    <dgm:cxn modelId="{F6882979-8156-D545-B18C-61ECC073DCD3}" type="presParOf" srcId="{1198C769-18F9-5C40-B135-42846A98AA3E}" destId="{312F4A40-AF25-9940-8E9D-8F6CF0224B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57CC9-DC15-4222-B041-C818D4CC63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5D36E-E759-4969-A50C-25975A6076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Administer the Member Satisfaction survey</a:t>
          </a:r>
        </a:p>
      </dgm:t>
    </dgm:pt>
    <dgm:pt modelId="{66CB2C21-D224-48CC-B735-5A187C82E620}" type="parTrans" cxnId="{ECB2FA58-88F0-48FE-9688-C5D84BCD1C32}">
      <dgm:prSet/>
      <dgm:spPr/>
      <dgm:t>
        <a:bodyPr/>
        <a:lstStyle/>
        <a:p>
          <a:endParaRPr lang="en-US"/>
        </a:p>
      </dgm:t>
    </dgm:pt>
    <dgm:pt modelId="{6A5FB439-C925-4FCF-AC48-9D47E302D910}" type="sibTrans" cxnId="{ECB2FA58-88F0-48FE-9688-C5D84BCD1C32}">
      <dgm:prSet/>
      <dgm:spPr/>
      <dgm:t>
        <a:bodyPr/>
        <a:lstStyle/>
        <a:p>
          <a:endParaRPr lang="en-US"/>
        </a:p>
      </dgm:t>
    </dgm:pt>
    <dgm:pt modelId="{49A28130-ED83-4BD2-8274-7C527A39FB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Analyze results</a:t>
          </a:r>
        </a:p>
      </dgm:t>
    </dgm:pt>
    <dgm:pt modelId="{1FD9418C-57B3-49BD-AB56-C9DD593A97D6}" type="parTrans" cxnId="{2E137925-E2D8-4514-84F2-A7EAF1DC673F}">
      <dgm:prSet/>
      <dgm:spPr/>
      <dgm:t>
        <a:bodyPr/>
        <a:lstStyle/>
        <a:p>
          <a:endParaRPr lang="en-US"/>
        </a:p>
      </dgm:t>
    </dgm:pt>
    <dgm:pt modelId="{7F6F39AB-7BA1-4BF0-938A-693AFC074821}" type="sibTrans" cxnId="{2E137925-E2D8-4514-84F2-A7EAF1DC673F}">
      <dgm:prSet/>
      <dgm:spPr/>
      <dgm:t>
        <a:bodyPr/>
        <a:lstStyle/>
        <a:p>
          <a:endParaRPr lang="en-US"/>
        </a:p>
      </dgm:t>
    </dgm:pt>
    <dgm:pt modelId="{EFB48711-BE68-4025-A60B-A381CAC5FB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an action plan</a:t>
          </a:r>
        </a:p>
      </dgm:t>
    </dgm:pt>
    <dgm:pt modelId="{359FDD35-0713-453C-95DD-2C5A6BD5ED8A}" type="parTrans" cxnId="{DA6EAB51-8FAD-4612-8C53-DD574580D30A}">
      <dgm:prSet/>
      <dgm:spPr/>
      <dgm:t>
        <a:bodyPr/>
        <a:lstStyle/>
        <a:p>
          <a:endParaRPr lang="en-US"/>
        </a:p>
      </dgm:t>
    </dgm:pt>
    <dgm:pt modelId="{AD031084-EDD6-4A64-A9AA-6665DFBC69AC}" type="sibTrans" cxnId="{DA6EAB51-8FAD-4612-8C53-DD574580D30A}">
      <dgm:prSet/>
      <dgm:spPr/>
      <dgm:t>
        <a:bodyPr/>
        <a:lstStyle/>
        <a:p>
          <a:endParaRPr lang="en-US"/>
        </a:p>
      </dgm:t>
    </dgm:pt>
    <dgm:pt modelId="{D36609AE-1E25-4D02-96BA-26416A224A31}" type="pres">
      <dgm:prSet presAssocID="{87457CC9-DC15-4222-B041-C818D4CC63F7}" presName="root" presStyleCnt="0">
        <dgm:presLayoutVars>
          <dgm:dir/>
          <dgm:resizeHandles val="exact"/>
        </dgm:presLayoutVars>
      </dgm:prSet>
      <dgm:spPr/>
    </dgm:pt>
    <dgm:pt modelId="{2090AC1C-8C41-401E-90F0-E71D76BEAFB5}" type="pres">
      <dgm:prSet presAssocID="{7365D36E-E759-4969-A50C-25975A60765D}" presName="compNode" presStyleCnt="0"/>
      <dgm:spPr/>
    </dgm:pt>
    <dgm:pt modelId="{7C5ACBA7-8BBA-4EAA-B0CF-67C8D95AC385}" type="pres">
      <dgm:prSet presAssocID="{7365D36E-E759-4969-A50C-25975A60765D}" presName="bgRect" presStyleLbl="bgShp" presStyleIdx="0" presStyleCnt="3"/>
      <dgm:spPr/>
    </dgm:pt>
    <dgm:pt modelId="{DC32985B-E64E-4CD3-B3D3-1BA04AD870A8}" type="pres">
      <dgm:prSet presAssocID="{7365D36E-E759-4969-A50C-25975A6076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D4D37CD-BFBF-4697-B5AD-BCFBF9F31671}" type="pres">
      <dgm:prSet presAssocID="{7365D36E-E759-4969-A50C-25975A60765D}" presName="spaceRect" presStyleCnt="0"/>
      <dgm:spPr/>
    </dgm:pt>
    <dgm:pt modelId="{DA3CAE34-E5AC-436D-B0FD-56E84A61A833}" type="pres">
      <dgm:prSet presAssocID="{7365D36E-E759-4969-A50C-25975A60765D}" presName="parTx" presStyleLbl="revTx" presStyleIdx="0" presStyleCnt="3">
        <dgm:presLayoutVars>
          <dgm:chMax val="0"/>
          <dgm:chPref val="0"/>
        </dgm:presLayoutVars>
      </dgm:prSet>
      <dgm:spPr/>
    </dgm:pt>
    <dgm:pt modelId="{0F60BE4E-0B69-495E-8557-E5281A6FD0FB}" type="pres">
      <dgm:prSet presAssocID="{6A5FB439-C925-4FCF-AC48-9D47E302D910}" presName="sibTrans" presStyleCnt="0"/>
      <dgm:spPr/>
    </dgm:pt>
    <dgm:pt modelId="{952EA289-82CE-4DE9-AA03-0E7742C83060}" type="pres">
      <dgm:prSet presAssocID="{49A28130-ED83-4BD2-8274-7C527A39FB53}" presName="compNode" presStyleCnt="0"/>
      <dgm:spPr/>
    </dgm:pt>
    <dgm:pt modelId="{DC24CEB4-023E-44F6-8D11-D6178951D81B}" type="pres">
      <dgm:prSet presAssocID="{49A28130-ED83-4BD2-8274-7C527A39FB53}" presName="bgRect" presStyleLbl="bgShp" presStyleIdx="1" presStyleCnt="3"/>
      <dgm:spPr/>
    </dgm:pt>
    <dgm:pt modelId="{4715ED4E-D2B0-4060-A4F7-29FFA34A2700}" type="pres">
      <dgm:prSet presAssocID="{49A28130-ED83-4BD2-8274-7C527A39FB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2E25559-B14F-4DB3-B383-29BB2F049075}" type="pres">
      <dgm:prSet presAssocID="{49A28130-ED83-4BD2-8274-7C527A39FB53}" presName="spaceRect" presStyleCnt="0"/>
      <dgm:spPr/>
    </dgm:pt>
    <dgm:pt modelId="{733D0BB5-0824-4C61-954D-51E6D1CAA830}" type="pres">
      <dgm:prSet presAssocID="{49A28130-ED83-4BD2-8274-7C527A39FB53}" presName="parTx" presStyleLbl="revTx" presStyleIdx="1" presStyleCnt="3">
        <dgm:presLayoutVars>
          <dgm:chMax val="0"/>
          <dgm:chPref val="0"/>
        </dgm:presLayoutVars>
      </dgm:prSet>
      <dgm:spPr/>
    </dgm:pt>
    <dgm:pt modelId="{CB8E09A3-89D1-421B-817C-68E9165AB46C}" type="pres">
      <dgm:prSet presAssocID="{7F6F39AB-7BA1-4BF0-938A-693AFC074821}" presName="sibTrans" presStyleCnt="0"/>
      <dgm:spPr/>
    </dgm:pt>
    <dgm:pt modelId="{FA79CBE0-BA2F-49C8-BB30-FA7EB5704BC1}" type="pres">
      <dgm:prSet presAssocID="{EFB48711-BE68-4025-A60B-A381CAC5FB83}" presName="compNode" presStyleCnt="0"/>
      <dgm:spPr/>
    </dgm:pt>
    <dgm:pt modelId="{D0F15E5A-3200-4920-BDA9-85B5D319208D}" type="pres">
      <dgm:prSet presAssocID="{EFB48711-BE68-4025-A60B-A381CAC5FB83}" presName="bgRect" presStyleLbl="bgShp" presStyleIdx="2" presStyleCnt="3"/>
      <dgm:spPr/>
    </dgm:pt>
    <dgm:pt modelId="{8D72E1DE-E60F-4F17-B1C5-33F1840655AE}" type="pres">
      <dgm:prSet presAssocID="{EFB48711-BE68-4025-A60B-A381CAC5FB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2B4B168-78AB-460D-8AAA-A13FC27EB765}" type="pres">
      <dgm:prSet presAssocID="{EFB48711-BE68-4025-A60B-A381CAC5FB83}" presName="spaceRect" presStyleCnt="0"/>
      <dgm:spPr/>
    </dgm:pt>
    <dgm:pt modelId="{9210DF30-65D4-47C4-8661-078FB792ECEE}" type="pres">
      <dgm:prSet presAssocID="{EFB48711-BE68-4025-A60B-A381CAC5FB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137925-E2D8-4514-84F2-A7EAF1DC673F}" srcId="{87457CC9-DC15-4222-B041-C818D4CC63F7}" destId="{49A28130-ED83-4BD2-8274-7C527A39FB53}" srcOrd="1" destOrd="0" parTransId="{1FD9418C-57B3-49BD-AB56-C9DD593A97D6}" sibTransId="{7F6F39AB-7BA1-4BF0-938A-693AFC074821}"/>
    <dgm:cxn modelId="{7FF9FB4A-6630-4ECE-9AF7-00FBAD338973}" type="presOf" srcId="{49A28130-ED83-4BD2-8274-7C527A39FB53}" destId="{733D0BB5-0824-4C61-954D-51E6D1CAA830}" srcOrd="0" destOrd="0" presId="urn:microsoft.com/office/officeart/2018/2/layout/IconVerticalSolidList"/>
    <dgm:cxn modelId="{DA6EAB51-8FAD-4612-8C53-DD574580D30A}" srcId="{87457CC9-DC15-4222-B041-C818D4CC63F7}" destId="{EFB48711-BE68-4025-A60B-A381CAC5FB83}" srcOrd="2" destOrd="0" parTransId="{359FDD35-0713-453C-95DD-2C5A6BD5ED8A}" sibTransId="{AD031084-EDD6-4A64-A9AA-6665DFBC69AC}"/>
    <dgm:cxn modelId="{ECB2FA58-88F0-48FE-9688-C5D84BCD1C32}" srcId="{87457CC9-DC15-4222-B041-C818D4CC63F7}" destId="{7365D36E-E759-4969-A50C-25975A60765D}" srcOrd="0" destOrd="0" parTransId="{66CB2C21-D224-48CC-B735-5A187C82E620}" sibTransId="{6A5FB439-C925-4FCF-AC48-9D47E302D910}"/>
    <dgm:cxn modelId="{DD102AC6-72CE-4FE9-8366-1F237778F3F3}" type="presOf" srcId="{87457CC9-DC15-4222-B041-C818D4CC63F7}" destId="{D36609AE-1E25-4D02-96BA-26416A224A31}" srcOrd="0" destOrd="0" presId="urn:microsoft.com/office/officeart/2018/2/layout/IconVerticalSolidList"/>
    <dgm:cxn modelId="{48B4D6CE-DBEA-4C25-AFCB-1984AAC23F40}" type="presOf" srcId="{EFB48711-BE68-4025-A60B-A381CAC5FB83}" destId="{9210DF30-65D4-47C4-8661-078FB792ECEE}" srcOrd="0" destOrd="0" presId="urn:microsoft.com/office/officeart/2018/2/layout/IconVerticalSolidList"/>
    <dgm:cxn modelId="{60CA1DE3-FD46-481C-AF5B-82D8464B114E}" type="presOf" srcId="{7365D36E-E759-4969-A50C-25975A60765D}" destId="{DA3CAE34-E5AC-436D-B0FD-56E84A61A833}" srcOrd="0" destOrd="0" presId="urn:microsoft.com/office/officeart/2018/2/layout/IconVerticalSolidList"/>
    <dgm:cxn modelId="{F5C55535-979B-4FEF-B980-E2D4747A1B03}" type="presParOf" srcId="{D36609AE-1E25-4D02-96BA-26416A224A31}" destId="{2090AC1C-8C41-401E-90F0-E71D76BEAFB5}" srcOrd="0" destOrd="0" presId="urn:microsoft.com/office/officeart/2018/2/layout/IconVerticalSolidList"/>
    <dgm:cxn modelId="{63DEF8E4-F2BC-4BF3-BA7D-C156B9ACCFCA}" type="presParOf" srcId="{2090AC1C-8C41-401E-90F0-E71D76BEAFB5}" destId="{7C5ACBA7-8BBA-4EAA-B0CF-67C8D95AC385}" srcOrd="0" destOrd="0" presId="urn:microsoft.com/office/officeart/2018/2/layout/IconVerticalSolidList"/>
    <dgm:cxn modelId="{C89FFD24-13E9-4024-8E25-FD77DDD77562}" type="presParOf" srcId="{2090AC1C-8C41-401E-90F0-E71D76BEAFB5}" destId="{DC32985B-E64E-4CD3-B3D3-1BA04AD870A8}" srcOrd="1" destOrd="0" presId="urn:microsoft.com/office/officeart/2018/2/layout/IconVerticalSolidList"/>
    <dgm:cxn modelId="{724A59C6-1F01-469B-9ACD-B4809375EE40}" type="presParOf" srcId="{2090AC1C-8C41-401E-90F0-E71D76BEAFB5}" destId="{0D4D37CD-BFBF-4697-B5AD-BCFBF9F31671}" srcOrd="2" destOrd="0" presId="urn:microsoft.com/office/officeart/2018/2/layout/IconVerticalSolidList"/>
    <dgm:cxn modelId="{4C4FA8DD-3C6C-4F90-91CE-3F95D190BB76}" type="presParOf" srcId="{2090AC1C-8C41-401E-90F0-E71D76BEAFB5}" destId="{DA3CAE34-E5AC-436D-B0FD-56E84A61A833}" srcOrd="3" destOrd="0" presId="urn:microsoft.com/office/officeart/2018/2/layout/IconVerticalSolidList"/>
    <dgm:cxn modelId="{0AA166B3-9B4D-43BB-B851-1D38D183DA46}" type="presParOf" srcId="{D36609AE-1E25-4D02-96BA-26416A224A31}" destId="{0F60BE4E-0B69-495E-8557-E5281A6FD0FB}" srcOrd="1" destOrd="0" presId="urn:microsoft.com/office/officeart/2018/2/layout/IconVerticalSolidList"/>
    <dgm:cxn modelId="{F40247AF-D344-4A52-A5AE-285E4EDB0004}" type="presParOf" srcId="{D36609AE-1E25-4D02-96BA-26416A224A31}" destId="{952EA289-82CE-4DE9-AA03-0E7742C83060}" srcOrd="2" destOrd="0" presId="urn:microsoft.com/office/officeart/2018/2/layout/IconVerticalSolidList"/>
    <dgm:cxn modelId="{4DF7C175-D57A-4689-87C7-54D9861D4FA4}" type="presParOf" srcId="{952EA289-82CE-4DE9-AA03-0E7742C83060}" destId="{DC24CEB4-023E-44F6-8D11-D6178951D81B}" srcOrd="0" destOrd="0" presId="urn:microsoft.com/office/officeart/2018/2/layout/IconVerticalSolidList"/>
    <dgm:cxn modelId="{281EE1D7-02FC-4B7F-8C0E-7E77EAEF7FF0}" type="presParOf" srcId="{952EA289-82CE-4DE9-AA03-0E7742C83060}" destId="{4715ED4E-D2B0-4060-A4F7-29FFA34A2700}" srcOrd="1" destOrd="0" presId="urn:microsoft.com/office/officeart/2018/2/layout/IconVerticalSolidList"/>
    <dgm:cxn modelId="{970A4994-E460-43C1-8EA8-61B32255A820}" type="presParOf" srcId="{952EA289-82CE-4DE9-AA03-0E7742C83060}" destId="{62E25559-B14F-4DB3-B383-29BB2F049075}" srcOrd="2" destOrd="0" presId="urn:microsoft.com/office/officeart/2018/2/layout/IconVerticalSolidList"/>
    <dgm:cxn modelId="{99126391-331E-4766-A13C-D75D72B9D6BB}" type="presParOf" srcId="{952EA289-82CE-4DE9-AA03-0E7742C83060}" destId="{733D0BB5-0824-4C61-954D-51E6D1CAA830}" srcOrd="3" destOrd="0" presId="urn:microsoft.com/office/officeart/2018/2/layout/IconVerticalSolidList"/>
    <dgm:cxn modelId="{30AF9BD3-20B5-4790-8E94-AF409AEE6482}" type="presParOf" srcId="{D36609AE-1E25-4D02-96BA-26416A224A31}" destId="{CB8E09A3-89D1-421B-817C-68E9165AB46C}" srcOrd="3" destOrd="0" presId="urn:microsoft.com/office/officeart/2018/2/layout/IconVerticalSolidList"/>
    <dgm:cxn modelId="{7D7F4925-2E16-4A79-AB36-DD2750877D8E}" type="presParOf" srcId="{D36609AE-1E25-4D02-96BA-26416A224A31}" destId="{FA79CBE0-BA2F-49C8-BB30-FA7EB5704BC1}" srcOrd="4" destOrd="0" presId="urn:microsoft.com/office/officeart/2018/2/layout/IconVerticalSolidList"/>
    <dgm:cxn modelId="{2F8E123D-D24B-44CE-AA4F-161FC27A736E}" type="presParOf" srcId="{FA79CBE0-BA2F-49C8-BB30-FA7EB5704BC1}" destId="{D0F15E5A-3200-4920-BDA9-85B5D319208D}" srcOrd="0" destOrd="0" presId="urn:microsoft.com/office/officeart/2018/2/layout/IconVerticalSolidList"/>
    <dgm:cxn modelId="{110B63DA-AD9E-476B-86E0-E29FC6DC1507}" type="presParOf" srcId="{FA79CBE0-BA2F-49C8-BB30-FA7EB5704BC1}" destId="{8D72E1DE-E60F-4F17-B1C5-33F1840655AE}" srcOrd="1" destOrd="0" presId="urn:microsoft.com/office/officeart/2018/2/layout/IconVerticalSolidList"/>
    <dgm:cxn modelId="{FD9EDCA2-0176-4E3E-BC69-469B31A5187F}" type="presParOf" srcId="{FA79CBE0-BA2F-49C8-BB30-FA7EB5704BC1}" destId="{32B4B168-78AB-460D-8AAA-A13FC27EB765}" srcOrd="2" destOrd="0" presId="urn:microsoft.com/office/officeart/2018/2/layout/IconVerticalSolidList"/>
    <dgm:cxn modelId="{F96A78E5-BF62-416A-A42D-37FB54270711}" type="presParOf" srcId="{FA79CBE0-BA2F-49C8-BB30-FA7EB5704BC1}" destId="{9210DF30-65D4-47C4-8661-078FB792EC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725C-A48E-F544-B373-D0F61F952888}">
      <dsp:nvSpPr>
        <dsp:cNvPr id="0" name=""/>
        <dsp:cNvSpPr/>
      </dsp:nvSpPr>
      <dsp:spPr>
        <a:xfrm>
          <a:off x="0" y="226606"/>
          <a:ext cx="6263640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Why?</a:t>
          </a:r>
        </a:p>
      </dsp:txBody>
      <dsp:txXfrm>
        <a:off x="76105" y="302711"/>
        <a:ext cx="6111430" cy="1406815"/>
      </dsp:txXfrm>
    </dsp:sp>
    <dsp:sp modelId="{FA1224B2-3447-FF42-B0F9-8A2CD8CCD82C}">
      <dsp:nvSpPr>
        <dsp:cNvPr id="0" name=""/>
        <dsp:cNvSpPr/>
      </dsp:nvSpPr>
      <dsp:spPr>
        <a:xfrm>
          <a:off x="0" y="1972831"/>
          <a:ext cx="6263640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Key tips</a:t>
          </a:r>
        </a:p>
      </dsp:txBody>
      <dsp:txXfrm>
        <a:off x="76105" y="2048936"/>
        <a:ext cx="6111430" cy="1406815"/>
      </dsp:txXfrm>
    </dsp:sp>
    <dsp:sp modelId="{312F4A40-AF25-9940-8E9D-8F6CF0224B27}">
      <dsp:nvSpPr>
        <dsp:cNvPr id="0" name=""/>
        <dsp:cNvSpPr/>
      </dsp:nvSpPr>
      <dsp:spPr>
        <a:xfrm>
          <a:off x="0" y="3719056"/>
          <a:ext cx="6263640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Next steps</a:t>
          </a:r>
        </a:p>
      </dsp:txBody>
      <dsp:txXfrm>
        <a:off x="76105" y="3795161"/>
        <a:ext cx="611143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CBA7-8BBA-4EAA-B0CF-67C8D95AC38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2985B-E64E-4CD3-B3D3-1BA04AD870A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AE34-E5AC-436D-B0FD-56E84A61A83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Administer the Member Satisfaction survey</a:t>
          </a:r>
        </a:p>
      </dsp:txBody>
      <dsp:txXfrm>
        <a:off x="1435590" y="531"/>
        <a:ext cx="9080009" cy="1242935"/>
      </dsp:txXfrm>
    </dsp:sp>
    <dsp:sp modelId="{DC24CEB4-023E-44F6-8D11-D6178951D81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ED4E-D2B0-4060-A4F7-29FFA34A270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D0BB5-0824-4C61-954D-51E6D1CAA83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Analyze results</a:t>
          </a:r>
        </a:p>
      </dsp:txBody>
      <dsp:txXfrm>
        <a:off x="1435590" y="1554201"/>
        <a:ext cx="9080009" cy="1242935"/>
      </dsp:txXfrm>
    </dsp:sp>
    <dsp:sp modelId="{D0F15E5A-3200-4920-BDA9-85B5D319208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E1DE-E60F-4F17-B1C5-33F1840655A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0DF30-65D4-47C4-8661-078FB792ECE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 an action plan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1CD3-124E-BD47-AF9E-9E96888D2FE5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14DC-B414-144F-A80C-8D1D8FF0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14, 2021 Rotary international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Clubs have proven that the club experience (including great programs) is what attracts and keeps members. Programs need to be informative, educational, and inspirational.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Clubs have proven that the club experience (including great programs) is what attracts and keeps members. Programs need to be informative, educational, and inspirational.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Be a vibrant club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F0502020204030204" pitchFamily="34" charset="0"/>
              </a:rPr>
              <a:t>Coordinate events, speakers, and service projects that are challenging, exciting, and relevant to your club.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inspirational.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attrition rate over 5 years? What is your attraction rate? What is your current membership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paycheck in Rotary is recognition.  Recognize your members regularly.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14, 2021 Rotary international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Rotary research confirms that the single most important factor in member satisfaction is the club experience.  So what does that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114DC-B414-144F-A80C-8D1D8FF016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8AF5-2CA0-A014-4830-EC5D5EB6E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FBB73-5B8E-21E3-6D13-645E3D8F9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92C1-76F7-BF86-5E83-6F7BC9EF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C525-F8F0-69A1-348D-B29B54A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DEB2-E000-8DAA-4C82-3C7CD7E8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4CED-AA87-6A17-9F72-5683C610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27E0D-C9E4-9740-E890-CDFE34435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DF26-A672-636D-E15C-82A87043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8B77-599E-B2A8-C8F7-CF4BD70E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32026-CC95-43DA-096B-5A28AD58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E17E6-5F20-A579-8D04-2691D92A3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B111C-5916-4D65-41F2-398699C3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1AFE-BF4E-9ECB-B4D3-BAF4586B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E2E20-4B72-8F8F-BB4B-B5ACE5D9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D3C4E-B4E5-7C55-1967-B37A7A2E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3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053E-463D-0805-349C-7598E2BE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1AF0-9526-0695-4915-B47A47B1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4997-C24A-4A10-EE59-DBDDCB8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4F8C2-BB4F-20D7-200D-E0128B43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79D9-00BD-9718-EA43-926EF902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79C1-4D80-2860-62F7-78FB6553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4428-B76C-CDB1-4C82-A038973C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72830-719F-7A75-7B0F-C79856CE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D968-82A6-8917-51E6-8F2356A3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D385-5ADD-AEB2-7A36-88ACC3DD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1FCF-EF07-5F31-C215-C342BF98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E236-9897-1CF4-2973-9703A1837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47B24-DFC1-8574-B425-2DEBB365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7DAB0-DE52-86ED-E53A-3CAD9CDA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34700-FD5D-F887-3C9A-40EBBFCD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581B-36F2-4032-77B6-DFF3FB82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1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2382-A25A-69DF-80CF-E319CE5D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F6DCD-3147-7902-1F94-65DEDA840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4FC18-5A2D-73B9-0967-708A6293D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4E913-550D-0F89-BA1B-9FF58A5E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07EFE-964A-0816-29C6-6A1C8EDC5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37DDE-BC4F-3C44-3C05-107C9D1F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1DE37-A028-8318-B491-EABD0B5D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6E33F-8B63-8F42-17F0-B2FF09E6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FE77-0AD2-5F6D-0282-BF69951C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F33B1-EB1F-6BDF-1C42-700F7F30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3444E-774C-A285-A644-D30F99F0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41A14-C96D-1C36-2E69-7BF44DD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C85CB-6719-FB0B-DE60-7D1DA067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3568-3E80-DACE-EF9D-BEC15164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884C-026D-0434-39C4-202C7C5F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BEDC-7535-464F-3D0D-27F0C018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13AF-B188-B5D1-76BD-7A69E777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59EC2-84AD-1C67-8A58-D25CDE245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C6D3-2070-14A8-591B-1980D8F9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BE883-D2C8-0351-7687-25C3786E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08D51-3C04-624F-42BE-EBCF9D82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82FD-2D16-2BC3-0D87-F34D3E3D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3B52-48AB-82CD-A2FF-40D3E0B32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8AFC-CFA1-9D18-3305-B0AAB30E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1FAF0-2CC2-A545-E368-D38A104C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BC4B3-2617-BC6C-2CE5-6B8D4C38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430A9-3A9A-BEB4-5E9B-CB0553EA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182F4-5684-F423-5D89-7E9A259F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2DDC6-06FE-98E0-C4FC-BC8894D8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0C480-032F-5C1E-80B0-B09CFA4CC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2E73-B748-554C-A616-A9FFB351D7E3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1A11-8A11-9BBA-A2BB-F01BADDD1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82AA-A651-D06E-6E66-AC7BD1979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E041-BF94-7F4F-B682-6199C04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omino effect white cut-outs and one blue cutout">
            <a:extLst>
              <a:ext uri="{FF2B5EF4-FFF2-40B4-BE49-F238E27FC236}">
                <a16:creationId xmlns:a16="http://schemas.microsoft.com/office/drawing/2014/main" id="{C26F0E59-008B-C299-78DF-C5388B7C5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2AE4F-9A58-1DD8-2712-F04BEE82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5288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Membership </a:t>
            </a:r>
            <a:r>
              <a:rPr lang="en-US" sz="5200" b="1" u="sng" dirty="0">
                <a:solidFill>
                  <a:schemeClr val="accent5"/>
                </a:solidFill>
              </a:rPr>
              <a:t>Retention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17BD868B-05D3-089C-3637-DE339B98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0A5F-86D4-C23F-830A-F6FB6809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906C-4E2C-76A0-75BD-E91D6D9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Similarities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157570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Club Experience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           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EAC88-85C4-8D5F-7B41-FEB3BFD66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7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The Club Experience Matters Most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1BE003-A2E4-8CA5-43BB-AD51D9DA8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4" r="1" b="754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            </a:t>
            </a:r>
          </a:p>
          <a:p>
            <a:pPr marL="0" indent="0">
              <a:buNone/>
            </a:pPr>
            <a:r>
              <a:rPr lang="en-US" sz="4000" dirty="0"/>
              <a:t>meetings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650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dirty="0"/>
              <a:t>The Club Experience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Enjoyable meetings</a:t>
            </a:r>
          </a:p>
          <a:p>
            <a:r>
              <a:rPr lang="en-US" sz="3200" dirty="0"/>
              <a:t>Leadership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C0FCE86-1279-EC68-D4B2-B7DC2DC69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363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dirty="0"/>
              <a:t>The Club Experience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Enjoyable meetings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Leadership</a:t>
            </a:r>
          </a:p>
          <a:p>
            <a:r>
              <a:rPr lang="en-US" sz="3200" dirty="0"/>
              <a:t>Personal growth</a:t>
            </a: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151156C-5370-B608-D3CE-55FE42E5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92" y="0"/>
            <a:ext cx="7095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6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The Club Experience Matters Most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Enjoyable meetings</a:t>
            </a: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Leadership</a:t>
            </a: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Personal growth</a:t>
            </a:r>
          </a:p>
          <a:p>
            <a:r>
              <a:rPr lang="en-US" sz="3200" dirty="0"/>
              <a:t>Connections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192E1C2-21E8-55B0-AE2F-55D16FA1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421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50D5-C718-58A9-3898-1F5B4C96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Experience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2991-FE66-EF41-FC8C-05029B7E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Enjoyable meetings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Leadership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Personal growth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Connections</a:t>
            </a:r>
          </a:p>
          <a:p>
            <a:r>
              <a:rPr lang="en-US" sz="3200" dirty="0"/>
              <a:t>Meaningful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2853A-945F-E72D-E46C-0194D9CF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778"/>
            <a:ext cx="7772400" cy="6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Lock with a love heart">
            <a:extLst>
              <a:ext uri="{FF2B5EF4-FFF2-40B4-BE49-F238E27FC236}">
                <a16:creationId xmlns:a16="http://schemas.microsoft.com/office/drawing/2014/main" id="{E05101DB-B21D-EEB0-C848-364C4F6C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97" r="1634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Key Tips for Member Retention</a:t>
            </a:r>
          </a:p>
        </p:txBody>
      </p:sp>
    </p:spTree>
    <p:extLst>
      <p:ext uri="{BB962C8B-B14F-4D97-AF65-F5344CB8AC3E}">
        <p14:creationId xmlns:p14="http://schemas.microsoft.com/office/powerpoint/2010/main" val="374850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69714"/>
            <a:ext cx="10955748" cy="1742550"/>
          </a:xfrm>
        </p:spPr>
        <p:txBody>
          <a:bodyPr anchor="b">
            <a:normAutofit/>
          </a:bodyPr>
          <a:lstStyle/>
          <a:p>
            <a:r>
              <a:rPr lang="en-US" sz="5400" dirty="0"/>
              <a:t>Key Tips for Member Retention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952" y="3909184"/>
            <a:ext cx="5698400" cy="2281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club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719AD-6A10-49F0-DAFD-620798BD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7" y="2328300"/>
            <a:ext cx="2908789" cy="3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5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Key Tips for Member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Upgrade the club experience</a:t>
            </a:r>
          </a:p>
          <a:p>
            <a:r>
              <a:rPr lang="en-US" sz="3200" u="sng" dirty="0">
                <a:solidFill>
                  <a:schemeClr val="bg1"/>
                </a:solidFill>
              </a:rPr>
              <a:t>Engage</a:t>
            </a:r>
            <a:r>
              <a:rPr lang="en-US" sz="3200" dirty="0">
                <a:solidFill>
                  <a:schemeClr val="bg1"/>
                </a:solidFill>
              </a:rPr>
              <a:t> them immediately (mentoring)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FC5A9-5C9E-E1F9-D0A1-6A6A39303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86" y="2496065"/>
            <a:ext cx="5325877" cy="33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9DFC5-6DD9-8D36-613E-900B19DE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582ABB9-1BB3-F6A7-A027-4B68286F5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123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9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Key Tips for Member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Upgrade the club experience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Engage them immediately (mentoring)</a:t>
            </a:r>
          </a:p>
          <a:p>
            <a:r>
              <a:rPr lang="en-US" sz="3200" dirty="0">
                <a:solidFill>
                  <a:srgbClr val="595959"/>
                </a:solidFill>
              </a:rPr>
              <a:t>Take their </a:t>
            </a:r>
            <a:r>
              <a:rPr lang="en-US" sz="3200" u="sng" dirty="0">
                <a:solidFill>
                  <a:srgbClr val="595959"/>
                </a:solidFill>
              </a:rPr>
              <a:t>suggestions</a:t>
            </a:r>
            <a:r>
              <a:rPr lang="en-US" sz="3200" dirty="0">
                <a:solidFill>
                  <a:srgbClr val="595959"/>
                </a:solidFill>
              </a:rPr>
              <a:t> (help them find their </a:t>
            </a:r>
            <a:r>
              <a:rPr lang="en-US" sz="3200" u="sng" dirty="0">
                <a:solidFill>
                  <a:srgbClr val="595959"/>
                </a:solidFill>
              </a:rPr>
              <a:t>passion</a:t>
            </a:r>
            <a:r>
              <a:rPr lang="en-US" sz="3200" dirty="0">
                <a:solidFill>
                  <a:srgbClr val="595959"/>
                </a:solidFill>
              </a:rPr>
              <a:t>)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55F3659-CD67-0A3D-48D3-7D84CF34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1053257"/>
            <a:ext cx="4797056" cy="47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5136EC-3E98-8B83-441C-BD7DE59D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47" y="1349906"/>
            <a:ext cx="4730214" cy="41581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Key Tips for Member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Upgrade the club experience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Engage them immediately (mentoring)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Take their suggestions (help them find their passion)</a:t>
            </a:r>
          </a:p>
          <a:p>
            <a:r>
              <a:rPr lang="en-US" sz="3200" dirty="0">
                <a:solidFill>
                  <a:schemeClr val="tx2"/>
                </a:solidFill>
              </a:rPr>
              <a:t>Give them good </a:t>
            </a:r>
            <a:r>
              <a:rPr lang="en-US" sz="3200" u="sng" dirty="0">
                <a:solidFill>
                  <a:schemeClr val="tx2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33660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AFD3699-C7CF-0291-FDFB-BDCFF32C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1" r="-1" b="2173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Key Tips for Member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Upgrade the club experience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Engage them immediately (mentoring)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Take their suggestions (help them find their passion)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Give them good resources</a:t>
            </a:r>
          </a:p>
          <a:p>
            <a:r>
              <a:rPr lang="en-US" sz="3600" dirty="0"/>
              <a:t>Crunch your </a:t>
            </a:r>
            <a:r>
              <a:rPr lang="en-US" sz="3600" u="sng" dirty="0"/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71537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FE54-4FA2-AD37-DF62-EE80C27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Key Tips for Member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EC-9F48-231A-6C40-A7EEBC68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Upgrade the club experience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Engage them immediately (mentoring)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Take their suggestions (help them find their passion)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Give them good resources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Crunch your numbers</a:t>
            </a:r>
          </a:p>
          <a:p>
            <a:r>
              <a:rPr lang="en-US" sz="3200" b="1" dirty="0"/>
              <a:t>Recognition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356B617-2F98-CC16-EF48-B5EC9E6C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729" y="909081"/>
            <a:ext cx="3375006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4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395-AFA8-19AF-6BAF-7B76BF00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32E27-0380-788F-F80A-4E3D27F1E5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46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185DB-FA51-D79F-3D83-0DC4B05F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7307" y="1190509"/>
            <a:ext cx="6711526" cy="44662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Do Members Leave?</a:t>
            </a:r>
          </a:p>
        </p:txBody>
      </p:sp>
    </p:spTree>
    <p:extLst>
      <p:ext uri="{BB962C8B-B14F-4D97-AF65-F5344CB8AC3E}">
        <p14:creationId xmlns:p14="http://schemas.microsoft.com/office/powerpoint/2010/main" val="26974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For members under 40:</a:t>
            </a:r>
            <a:endParaRPr lang="en-US" sz="240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1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For members under 40: </a:t>
            </a: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life changing event (work, move, relationships, children)</a:t>
            </a:r>
          </a:p>
          <a:p>
            <a:pPr marL="457200" lvl="1" indent="0">
              <a:buNone/>
            </a:pPr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club environment </a:t>
            </a:r>
          </a:p>
          <a:p>
            <a:pPr lvl="1"/>
            <a:endParaRPr lang="en-US" sz="2000" i="0" u="none" strike="noStrike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cost or time constraint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DA533-6022-3DEC-44D0-8BA77C30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55" y="4549384"/>
            <a:ext cx="1777110" cy="1898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ED8B4-9B4C-EF33-310B-DF8C6C62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063" y="4505674"/>
            <a:ext cx="2083440" cy="19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members under 40: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life changing event (work, move, relationships, children), club environment, cost or time constraint</a:t>
            </a:r>
          </a:p>
          <a:p>
            <a:pPr marL="0" indent="0">
              <a:buNone/>
            </a:pPr>
            <a:endParaRPr lang="en-US" sz="240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For members 40-60:</a:t>
            </a:r>
            <a:endParaRPr lang="en-US" sz="240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9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members under 40: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life changing event (work, move, relationships, children), club environment, cost or time constraint</a:t>
            </a:r>
          </a:p>
          <a:p>
            <a:pPr marL="0" indent="0">
              <a:buNone/>
            </a:pPr>
            <a:endParaRPr lang="en-US" sz="240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For members 40-60: </a:t>
            </a: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cost or time constraints </a:t>
            </a: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club environment 					</a:t>
            </a:r>
          </a:p>
          <a:p>
            <a:pPr lvl="1"/>
            <a:r>
              <a:rPr lang="en-US" sz="2000" i="0" u="none" strike="noStrike" dirty="0">
                <a:effectLst/>
                <a:latin typeface="arial" panose="020B0604020202020204" pitchFamily="34" charset="0"/>
              </a:rPr>
              <a:t>unmet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E5123-3E12-8A34-84A3-1262B19E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65" y="3124712"/>
            <a:ext cx="2083440" cy="194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48A42-897C-B2B6-7272-4F6F81AE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312" y="3168422"/>
            <a:ext cx="1777110" cy="18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members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under 40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life changing event (work, move, relationships, children), club environment, cost or time constraint</a:t>
            </a:r>
          </a:p>
          <a:p>
            <a:pPr marL="0" indent="0">
              <a:buNone/>
            </a:pPr>
            <a:endParaRPr lang="en-US" sz="2400" i="0" u="none" strike="noStrike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For members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40-60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cost or time constraints, club environment, unmet expectations</a:t>
            </a:r>
          </a:p>
          <a:p>
            <a:pPr marL="0" indent="0">
              <a:buNone/>
            </a:pPr>
            <a:endParaRPr lang="en-US" sz="240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For members </a:t>
            </a:r>
            <a:r>
              <a:rPr lang="en-US" sz="2400" u="sng" dirty="0">
                <a:latin typeface="arial" panose="020B0604020202020204" pitchFamily="34" charset="0"/>
              </a:rPr>
              <a:t>over 60</a:t>
            </a:r>
            <a:r>
              <a:rPr lang="en-US" sz="2400" dirty="0">
                <a:latin typeface="arial" panose="020B0604020202020204" pitchFamily="34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95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26EC-2437-44AB-7B21-268A7EA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Why Do Members Leave?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095D-E233-8770-1C2D-00073F13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members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under 40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life changing event (work, move, relationships, children), club environment, cost or time constraint</a:t>
            </a:r>
          </a:p>
          <a:p>
            <a:pPr marL="0" indent="0">
              <a:buNone/>
            </a:pPr>
            <a:endParaRPr lang="en-US" sz="2400" i="0" u="none" strike="noStrike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For members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40-60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24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cost or time constraints, club environment, unmet expectations</a:t>
            </a:r>
          </a:p>
          <a:p>
            <a:pPr marL="0" indent="0">
              <a:buNone/>
            </a:pPr>
            <a:endParaRPr lang="en-US" sz="240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For members </a:t>
            </a:r>
            <a:r>
              <a:rPr lang="en-US" sz="2400" u="sng" dirty="0">
                <a:latin typeface="arial" panose="020B0604020202020204" pitchFamily="34" charset="0"/>
              </a:rPr>
              <a:t>over 60</a:t>
            </a:r>
            <a:r>
              <a:rPr lang="en-US" sz="2400" dirty="0">
                <a:latin typeface="arial" panose="020B0604020202020204" pitchFamily="34" charset="0"/>
              </a:rPr>
              <a:t>: </a:t>
            </a:r>
          </a:p>
          <a:p>
            <a:pPr lvl="1"/>
            <a:r>
              <a:rPr lang="en-US" sz="2000" b="0" i="0" u="none" strike="noStrike" dirty="0">
                <a:effectLst/>
                <a:latin typeface="Roboto" panose="02000000000000000000" pitchFamily="2" charset="0"/>
              </a:rPr>
              <a:t>life changing event (relocation, health), </a:t>
            </a:r>
          </a:p>
          <a:p>
            <a:pPr lvl="1"/>
            <a:r>
              <a:rPr lang="en-US" sz="2000" b="0" i="0" u="none" strike="noStrike" dirty="0">
                <a:effectLst/>
                <a:latin typeface="Roboto" panose="02000000000000000000" pitchFamily="2" charset="0"/>
              </a:rPr>
              <a:t>club environment </a:t>
            </a:r>
          </a:p>
          <a:p>
            <a:pPr lvl="1"/>
            <a:r>
              <a:rPr lang="en-US" sz="2000" b="0" i="0" u="none" strike="noStrike" dirty="0">
                <a:effectLst/>
                <a:latin typeface="Roboto" panose="02000000000000000000" pitchFamily="2" charset="0"/>
              </a:rPr>
              <a:t>cost or time constraint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7DEF9-551B-D3A7-E967-2446F2AA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884" y="4847491"/>
            <a:ext cx="1777110" cy="1855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4448D-F59E-AF28-9193-040A9AEAB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38" y="4847491"/>
            <a:ext cx="2083440" cy="19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638</Words>
  <Application>Microsoft Macintosh PowerPoint</Application>
  <PresentationFormat>Widescreen</PresentationFormat>
  <Paragraphs>128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Open Sans</vt:lpstr>
      <vt:lpstr>Roboto</vt:lpstr>
      <vt:lpstr>Office Theme</vt:lpstr>
      <vt:lpstr>Membership Retention </vt:lpstr>
      <vt:lpstr>Agenda</vt:lpstr>
      <vt:lpstr>Why Do Members Leave?</vt:lpstr>
      <vt:lpstr>Why Do Members Leave?</vt:lpstr>
      <vt:lpstr>Why Do Members Leave?</vt:lpstr>
      <vt:lpstr>Why Do Members Leave?</vt:lpstr>
      <vt:lpstr>Why Do Members Leave?</vt:lpstr>
      <vt:lpstr>Why Do Members Leave?</vt:lpstr>
      <vt:lpstr>Why Do Members Leave?</vt:lpstr>
      <vt:lpstr>What did you notice?</vt:lpstr>
      <vt:lpstr>The Club Experience Matters Most</vt:lpstr>
      <vt:lpstr>The Club Experience Matters Most</vt:lpstr>
      <vt:lpstr>The Club Experience Matters Most</vt:lpstr>
      <vt:lpstr>The Club Experience Matters Most</vt:lpstr>
      <vt:lpstr>The Club Experience Matters Most</vt:lpstr>
      <vt:lpstr>Club Experience Matters Most</vt:lpstr>
      <vt:lpstr>Key Tips for Member Retention</vt:lpstr>
      <vt:lpstr>Key Tips for Member Retention</vt:lpstr>
      <vt:lpstr>Key Tips for Member Retention</vt:lpstr>
      <vt:lpstr>Key Tips for Member Retention</vt:lpstr>
      <vt:lpstr>Key Tips for Member Retention</vt:lpstr>
      <vt:lpstr>Key Tips for Member Retention</vt:lpstr>
      <vt:lpstr>Key Tips for Member Retention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Retention</dc:title>
  <dc:creator>Mike Crosby</dc:creator>
  <cp:lastModifiedBy>Mike Crosby</cp:lastModifiedBy>
  <cp:revision>7</cp:revision>
  <dcterms:created xsi:type="dcterms:W3CDTF">2023-02-26T22:40:39Z</dcterms:created>
  <dcterms:modified xsi:type="dcterms:W3CDTF">2023-03-09T02:01:05Z</dcterms:modified>
</cp:coreProperties>
</file>