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14" r:id="rId3"/>
    <p:sldId id="304" r:id="rId4"/>
    <p:sldId id="312" r:id="rId5"/>
    <p:sldId id="31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C0"/>
    <a:srgbClr val="799FCD"/>
    <a:srgbClr val="005EAC"/>
    <a:srgbClr val="005DAA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EB7A-A157-4631-87A1-B5F30740EF4B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78B2A-8FF4-45F6-91CB-FA31729D1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7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0768E-7A5F-4AA0-B57E-8A362F1F70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7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0768E-7A5F-4AA0-B57E-8A362F1F70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76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C44A-0B84-4FEA-B326-F224BFB6131B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FE61-BD9F-4901-965B-012DD57A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0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C44A-0B84-4FEA-B326-F224BFB6131B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FE61-BD9F-4901-965B-012DD57A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C44A-0B84-4FEA-B326-F224BFB6131B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FE61-BD9F-4901-965B-012DD57A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1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C44A-0B84-4FEA-B326-F224BFB6131B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FE61-BD9F-4901-965B-012DD57A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0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C44A-0B84-4FEA-B326-F224BFB6131B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FE61-BD9F-4901-965B-012DD57A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4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C44A-0B84-4FEA-B326-F224BFB6131B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FE61-BD9F-4901-965B-012DD57A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5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C44A-0B84-4FEA-B326-F224BFB6131B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FE61-BD9F-4901-965B-012DD57A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5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C44A-0B84-4FEA-B326-F224BFB6131B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FE61-BD9F-4901-965B-012DD57A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5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C44A-0B84-4FEA-B326-F224BFB6131B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FE61-BD9F-4901-965B-012DD57A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8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C44A-0B84-4FEA-B326-F224BFB6131B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FE61-BD9F-4901-965B-012DD57A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6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C44A-0B84-4FEA-B326-F224BFB6131B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FE61-BD9F-4901-965B-012DD57A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5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5C44A-0B84-4FEA-B326-F224BFB6131B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8FE61-BD9F-4901-965B-012DD57A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8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130" y="1752600"/>
            <a:ext cx="5255956" cy="35017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8130" y="5249174"/>
            <a:ext cx="525595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future of Rotary begins with Youth!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99" y="5943600"/>
            <a:ext cx="3825818" cy="6882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1000"/>
            <a:ext cx="4953000" cy="117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4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239000" cy="762000"/>
          </a:xfrm>
        </p:spPr>
        <p:txBody>
          <a:bodyPr>
            <a:noAutofit/>
          </a:bodyPr>
          <a:lstStyle/>
          <a:p>
            <a:r>
              <a:rPr lang="en-US" sz="3600" dirty="0"/>
              <a:t>Why Does Rotary Do Youth Exchange?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4084638"/>
            <a:ext cx="5638800" cy="178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Rotary Youth Exchange </a:t>
            </a:r>
            <a:r>
              <a:rPr lang="en-US" sz="2400" dirty="0"/>
              <a:t>promotes peace through cultural understanding </a:t>
            </a:r>
            <a:r>
              <a:rPr lang="en-US" sz="2400" b="1" u="sng" dirty="0"/>
              <a:t>and</a:t>
            </a:r>
            <a:r>
              <a:rPr lang="en-US" sz="2400" dirty="0"/>
              <a:t> develops leadership in youth.</a:t>
            </a:r>
          </a:p>
          <a:p>
            <a:pPr lvl="1"/>
            <a:r>
              <a:rPr lang="en-US" sz="2400" dirty="0"/>
              <a:t>2018-19: ~ 10,000 total exchanges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915559"/>
            <a:ext cx="1752600" cy="6589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2548477" cy="43434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048000" y="1524000"/>
            <a:ext cx="4191000" cy="2369880"/>
            <a:chOff x="3048000" y="1524000"/>
            <a:chExt cx="4191000" cy="2369880"/>
          </a:xfrm>
        </p:grpSpPr>
        <p:sp>
          <p:nvSpPr>
            <p:cNvPr id="9" name="TextBox 8"/>
            <p:cNvSpPr txBox="1"/>
            <p:nvPr/>
          </p:nvSpPr>
          <p:spPr>
            <a:xfrm>
              <a:off x="3048000" y="1524000"/>
              <a:ext cx="4191000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/>
                <a:t>Rotary Avenues of Service</a:t>
              </a:r>
              <a:r>
                <a:rPr lang="en-US" sz="2800" b="1" dirty="0"/>
                <a:t>: </a:t>
              </a:r>
            </a:p>
            <a:p>
              <a:r>
                <a:rPr lang="en-US" sz="2400" dirty="0"/>
                <a:t>Club service </a:t>
              </a:r>
            </a:p>
            <a:p>
              <a:r>
                <a:rPr lang="en-US" sz="2400" dirty="0"/>
                <a:t>Community Service </a:t>
              </a:r>
            </a:p>
            <a:p>
              <a:r>
                <a:rPr lang="en-US" sz="2400" dirty="0"/>
                <a:t>International Service </a:t>
              </a:r>
            </a:p>
            <a:p>
              <a:r>
                <a:rPr lang="en-US" sz="2400" dirty="0"/>
                <a:t>Vocational Service </a:t>
              </a:r>
            </a:p>
            <a:p>
              <a:r>
                <a:rPr lang="en-US" sz="2400" dirty="0"/>
                <a:t>Youth Service</a:t>
              </a:r>
              <a:endParaRPr lang="en-US" sz="2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8000" y="3429000"/>
              <a:ext cx="1905000" cy="40847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0" y="2743200"/>
              <a:ext cx="2743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9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566" y="274638"/>
            <a:ext cx="6929234" cy="1143000"/>
          </a:xfrm>
        </p:spPr>
        <p:txBody>
          <a:bodyPr/>
          <a:lstStyle/>
          <a:p>
            <a:r>
              <a:rPr lang="en-US" dirty="0"/>
              <a:t>Impact of Youth Exchange?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Number of Rotarians: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000" i="1" u="sng" dirty="0"/>
              <a:t>Conservative</a:t>
            </a:r>
            <a:r>
              <a:rPr lang="en-US" sz="2000" dirty="0"/>
              <a:t> estimate - 6 Rotarians per exchange student</a:t>
            </a:r>
          </a:p>
          <a:p>
            <a:pPr marL="0" indent="0">
              <a:buNone/>
            </a:pPr>
            <a:r>
              <a:rPr lang="en-US" sz="2000" dirty="0"/>
              <a:t>	- Club YEO, Club YEC, Club President, DG, YE Chair, IB/OB Coordinator </a:t>
            </a:r>
          </a:p>
          <a:p>
            <a:pPr marL="0" indent="0">
              <a:buNone/>
            </a:pPr>
            <a:r>
              <a:rPr lang="en-US" sz="2000" dirty="0"/>
              <a:t>	- 10,000 students (2018-19) x 6 = over 60,000 Rotarians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2000" b="1" dirty="0"/>
              <a:t>Impact of ONE student: ~ 255 people</a:t>
            </a:r>
          </a:p>
          <a:p>
            <a:pPr marL="914400" lvl="2" indent="0">
              <a:buNone/>
            </a:pPr>
            <a:r>
              <a:rPr lang="en-US" sz="2000" dirty="0"/>
              <a:t>Student’s family and extended family; Sponsor Rotary Club; </a:t>
            </a:r>
          </a:p>
          <a:p>
            <a:pPr marL="914400" lvl="2" indent="0">
              <a:buNone/>
            </a:pPr>
            <a:r>
              <a:rPr lang="en-US" sz="2000" dirty="0"/>
              <a:t>Host families; Host School; Host Rotary District &amp; Club</a:t>
            </a:r>
          </a:p>
          <a:p>
            <a:pPr marL="914400" lvl="2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Impact of ~10,000 (2018-19) students in one year: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b="1" u="sng" dirty="0"/>
              <a:t>Touches over 2.5 million people each year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915559"/>
            <a:ext cx="1752600" cy="658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6017942"/>
            <a:ext cx="59436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Support comes exclusively from districts and clubs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99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1548" y="3829745"/>
            <a:ext cx="855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Plant</a:t>
            </a:r>
          </a:p>
          <a:p>
            <a:r>
              <a:rPr lang="en-US" sz="2000" b="1" dirty="0"/>
              <a:t>Your</a:t>
            </a:r>
          </a:p>
          <a:p>
            <a:r>
              <a:rPr lang="en-US" sz="2000" b="1" dirty="0"/>
              <a:t>Seeds</a:t>
            </a:r>
          </a:p>
          <a:p>
            <a:r>
              <a:rPr lang="en-US" sz="2000" b="1" dirty="0"/>
              <a:t>Here</a:t>
            </a:r>
          </a:p>
        </p:txBody>
      </p:sp>
      <p:sp>
        <p:nvSpPr>
          <p:cNvPr id="4" name="Up Arrow 3"/>
          <p:cNvSpPr/>
          <p:nvPr/>
        </p:nvSpPr>
        <p:spPr>
          <a:xfrm>
            <a:off x="2133600" y="3200400"/>
            <a:ext cx="228600" cy="6293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477000" y="3829745"/>
            <a:ext cx="1007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Harvest</a:t>
            </a:r>
          </a:p>
          <a:p>
            <a:pPr algn="ctr"/>
            <a:r>
              <a:rPr lang="en-US" sz="2000" b="1" dirty="0"/>
              <a:t>Here</a:t>
            </a:r>
          </a:p>
        </p:txBody>
      </p:sp>
      <p:sp>
        <p:nvSpPr>
          <p:cNvPr id="26" name="Up Arrow 25"/>
          <p:cNvSpPr/>
          <p:nvPr/>
        </p:nvSpPr>
        <p:spPr>
          <a:xfrm>
            <a:off x="6858000" y="3200400"/>
            <a:ext cx="228600" cy="6293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752600" y="268504"/>
            <a:ext cx="58674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Future of Rotary</a:t>
            </a:r>
          </a:p>
          <a:p>
            <a:pPr algn="ctr"/>
            <a:r>
              <a:rPr lang="en-US" sz="3200" b="1" dirty="0"/>
              <a:t>Begins With Youth!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40" y="6019800"/>
            <a:ext cx="1956756" cy="73715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55852" y="3829745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Fertilize</a:t>
            </a:r>
          </a:p>
          <a:p>
            <a:pPr algn="ctr"/>
            <a:r>
              <a:rPr lang="en-US" sz="2000" b="1" dirty="0"/>
              <a:t>Here</a:t>
            </a:r>
          </a:p>
        </p:txBody>
      </p:sp>
      <p:sp>
        <p:nvSpPr>
          <p:cNvPr id="23" name="Up Arrow 22"/>
          <p:cNvSpPr/>
          <p:nvPr/>
        </p:nvSpPr>
        <p:spPr>
          <a:xfrm>
            <a:off x="4462730" y="3200400"/>
            <a:ext cx="228600" cy="6293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16478" y="2040148"/>
            <a:ext cx="7086600" cy="987619"/>
            <a:chOff x="1143000" y="2040148"/>
            <a:chExt cx="7086600" cy="98761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596" y="2177592"/>
              <a:ext cx="2133600" cy="716591"/>
            </a:xfrm>
            <a:prstGeom prst="rect">
              <a:avLst/>
            </a:prstGeom>
          </p:spPr>
        </p:pic>
        <p:sp>
          <p:nvSpPr>
            <p:cNvPr id="17" name="Right Arrow 16"/>
            <p:cNvSpPr/>
            <p:nvPr/>
          </p:nvSpPr>
          <p:spPr>
            <a:xfrm>
              <a:off x="5936856" y="2457203"/>
              <a:ext cx="260321" cy="1573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196" y="2157918"/>
              <a:ext cx="1954404" cy="736265"/>
            </a:xfrm>
            <a:prstGeom prst="rect">
              <a:avLst/>
            </a:prstGeom>
          </p:spPr>
        </p:pic>
        <p:sp>
          <p:nvSpPr>
            <p:cNvPr id="20" name="Right Arrow 19"/>
            <p:cNvSpPr/>
            <p:nvPr/>
          </p:nvSpPr>
          <p:spPr>
            <a:xfrm>
              <a:off x="3424075" y="2449158"/>
              <a:ext cx="260321" cy="1573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2040148"/>
              <a:ext cx="2209655" cy="987619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7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3" y="91067"/>
            <a:ext cx="8706147" cy="669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8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4102</TotalTime>
  <Words>84</Words>
  <Application>Microsoft Office PowerPoint</Application>
  <PresentationFormat>On-screen Show (4:3)</PresentationFormat>
  <Paragraphs>35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Why Does Rotary Do Youth Exchange?</vt:lpstr>
      <vt:lpstr>Impact of Youth Exchange?</vt:lpstr>
      <vt:lpstr>PowerPoint Presentation</vt:lpstr>
      <vt:lpstr>PowerPoint Presentation</vt:lpstr>
    </vt:vector>
  </TitlesOfParts>
  <Company>Rotary Club of O'Fallon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 International Youth Exchange</dc:title>
  <dc:subject>Information Strategy for RYE</dc:subject>
  <dc:creator>David Vail</dc:creator>
  <cp:lastModifiedBy>Lynnette Gerbert</cp:lastModifiedBy>
  <cp:revision>473</cp:revision>
  <dcterms:created xsi:type="dcterms:W3CDTF">2017-05-15T19:53:04Z</dcterms:created>
  <dcterms:modified xsi:type="dcterms:W3CDTF">2020-06-09T21:04:22Z</dcterms:modified>
</cp:coreProperties>
</file>