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slideLayouts/slideLayout4.xml" ContentType="application/vnd.openxmlformats-officedocument.presentationml.slideLayout+xml"/>
  <Override PartName="/ppt/theme/theme5.xml" ContentType="application/vnd.openxmlformats-officedocument.theme+xml"/>
  <Override PartName="/ppt/slideLayouts/slideLayout5.xml" ContentType="application/vnd.openxmlformats-officedocument.presentationml.slideLayout+xml"/>
  <Override PartName="/ppt/theme/theme6.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8.xml" ContentType="application/vnd.openxmlformats-officedocument.theme+xml"/>
  <Override PartName="/ppt/slideLayouts/slideLayout28.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slideLayouts/slideLayout29.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0" r:id="rId6"/>
    <p:sldMasterId id="2147483694" r:id="rId7"/>
    <p:sldMasterId id="2147483681" r:id="rId8"/>
    <p:sldMasterId id="2147483672" r:id="rId9"/>
    <p:sldMasterId id="2147483674" r:id="rId10"/>
    <p:sldMasterId id="2147483676" r:id="rId11"/>
    <p:sldMasterId id="2147483678" r:id="rId12"/>
    <p:sldMasterId id="2147483680" r:id="rId13"/>
  </p:sldMasterIdLst>
  <p:notesMasterIdLst>
    <p:notesMasterId r:id="rId49"/>
  </p:notesMasterIdLst>
  <p:handoutMasterIdLst>
    <p:handoutMasterId r:id="rId50"/>
  </p:handoutMasterIdLst>
  <p:sldIdLst>
    <p:sldId id="257" r:id="rId14"/>
    <p:sldId id="331" r:id="rId15"/>
    <p:sldId id="281" r:id="rId16"/>
    <p:sldId id="333" r:id="rId17"/>
    <p:sldId id="359" r:id="rId18"/>
    <p:sldId id="366" r:id="rId19"/>
    <p:sldId id="360" r:id="rId20"/>
    <p:sldId id="362" r:id="rId21"/>
    <p:sldId id="363" r:id="rId22"/>
    <p:sldId id="335" r:id="rId23"/>
    <p:sldId id="337" r:id="rId24"/>
    <p:sldId id="334" r:id="rId25"/>
    <p:sldId id="338" r:id="rId26"/>
    <p:sldId id="341" r:id="rId27"/>
    <p:sldId id="339" r:id="rId28"/>
    <p:sldId id="340" r:id="rId29"/>
    <p:sldId id="343" r:id="rId30"/>
    <p:sldId id="342" r:id="rId31"/>
    <p:sldId id="345" r:id="rId32"/>
    <p:sldId id="349" r:id="rId33"/>
    <p:sldId id="344" r:id="rId34"/>
    <p:sldId id="348" r:id="rId35"/>
    <p:sldId id="350" r:id="rId36"/>
    <p:sldId id="351" r:id="rId37"/>
    <p:sldId id="347" r:id="rId38"/>
    <p:sldId id="346" r:id="rId39"/>
    <p:sldId id="352" r:id="rId40"/>
    <p:sldId id="353" r:id="rId41"/>
    <p:sldId id="354" r:id="rId42"/>
    <p:sldId id="355" r:id="rId43"/>
    <p:sldId id="356" r:id="rId44"/>
    <p:sldId id="361" r:id="rId45"/>
    <p:sldId id="357" r:id="rId46"/>
    <p:sldId id="358" r:id="rId47"/>
    <p:sldId id="364" r:id="rId4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5" autoAdjust="0"/>
    <p:restoredTop sz="62287" autoAdjust="0"/>
  </p:normalViewPr>
  <p:slideViewPr>
    <p:cSldViewPr snapToGrid="0">
      <p:cViewPr varScale="1">
        <p:scale>
          <a:sx n="71" d="100"/>
          <a:sy n="71" d="100"/>
        </p:scale>
        <p:origin x="2736" y="5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0"/>
    </p:cViewPr>
  </p:sorterViewPr>
  <p:notesViewPr>
    <p:cSldViewPr snapToGrid="0">
      <p:cViewPr varScale="1">
        <p:scale>
          <a:sx n="96" d="100"/>
          <a:sy n="96" d="100"/>
        </p:scale>
        <p:origin x="349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slide" Target="slides/slide29.xml"/><Relationship Id="rId47" Type="http://schemas.openxmlformats.org/officeDocument/2006/relationships/slide" Target="slides/slide34.xml"/><Relationship Id="rId50"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slide" Target="slides/slide33.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slide" Target="slides/slide28.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3"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slide" Target="slides/slide35.xml"/><Relationship Id="rId8" Type="http://schemas.openxmlformats.org/officeDocument/2006/relationships/slideMaster" Target="slideMasters/slideMaster8.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dirty="0"/>
          </a:p>
        </p:txBody>
      </p:sp>
      <p:sp>
        <p:nvSpPr>
          <p:cNvPr id="3" name="Date Placeholder 2"/>
          <p:cNvSpPr>
            <a:spLocks noGrp="1"/>
          </p:cNvSpPr>
          <p:nvPr>
            <p:ph type="dt" sz="quarter" idx="1"/>
          </p:nvPr>
        </p:nvSpPr>
        <p:spPr>
          <a:xfrm>
            <a:off x="3970673" y="0"/>
            <a:ext cx="3038155" cy="466554"/>
          </a:xfrm>
          <a:prstGeom prst="rect">
            <a:avLst/>
          </a:prstGeom>
        </p:spPr>
        <p:txBody>
          <a:bodyPr vert="horz" lIns="90690" tIns="45345" rIns="90690" bIns="45345" rtlCol="0"/>
          <a:lstStyle>
            <a:lvl1pPr algn="r">
              <a:defRPr sz="1200"/>
            </a:lvl1pPr>
          </a:lstStyle>
          <a:p>
            <a:fld id="{CFAAC22B-8C0A-4810-B45E-8BD138D9C403}" type="datetimeFigureOut">
              <a:rPr lang="en-US" smtClean="0"/>
              <a:t>2/19/2021</a:t>
            </a:fld>
            <a:endParaRPr lang="en-US" dirty="0"/>
          </a:p>
        </p:txBody>
      </p:sp>
      <p:sp>
        <p:nvSpPr>
          <p:cNvPr id="4" name="Footer Placeholder 3"/>
          <p:cNvSpPr>
            <a:spLocks noGrp="1"/>
          </p:cNvSpPr>
          <p:nvPr>
            <p:ph type="ftr" sz="quarter" idx="2"/>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673" y="8829846"/>
            <a:ext cx="3038155" cy="466554"/>
          </a:xfrm>
          <a:prstGeom prst="rect">
            <a:avLst/>
          </a:prstGeom>
        </p:spPr>
        <p:txBody>
          <a:bodyPr vert="horz" lIns="90690" tIns="45345" rIns="90690" bIns="45345" rtlCol="0" anchor="b"/>
          <a:lstStyle>
            <a:lvl1pPr algn="r">
              <a:defRPr sz="1200"/>
            </a:lvl1pPr>
          </a:lstStyle>
          <a:p>
            <a:fld id="{578CCE64-3F40-4DAE-94E9-38913AD68D45}" type="slidenum">
              <a:rPr lang="en-US" smtClean="0"/>
              <a:t>‹#›</a:t>
            </a:fld>
            <a:endParaRPr lang="en-US" dirty="0"/>
          </a:p>
        </p:txBody>
      </p:sp>
    </p:spTree>
    <p:extLst>
      <p:ext uri="{BB962C8B-B14F-4D97-AF65-F5344CB8AC3E}">
        <p14:creationId xmlns:p14="http://schemas.microsoft.com/office/powerpoint/2010/main" val="439433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66" tIns="46583" rIns="93166" bIns="46583" rtlCol="0"/>
          <a:lstStyle>
            <a:lvl1pPr algn="r">
              <a:defRPr sz="1200"/>
            </a:lvl1pPr>
          </a:lstStyle>
          <a:p>
            <a:fld id="{DC428126-4525-42A0-B9DE-9EB45CC31513}" type="datetimeFigureOut">
              <a:rPr lang="en-US" smtClean="0"/>
              <a:t>2/19/2021</a:t>
            </a:fld>
            <a:endParaRPr lang="en-US" dirty="0"/>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3166" tIns="46583" rIns="93166" bIns="46583"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66" tIns="46583" rIns="93166" bIns="465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6434"/>
          </a:xfrm>
          <a:prstGeom prst="rect">
            <a:avLst/>
          </a:prstGeom>
        </p:spPr>
        <p:txBody>
          <a:bodyPr vert="horz" lIns="93166" tIns="46583" rIns="93166"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66" tIns="46583" rIns="93166" bIns="46583" rtlCol="0" anchor="b"/>
          <a:lstStyle>
            <a:lvl1pPr algn="r">
              <a:defRPr sz="1200"/>
            </a:lvl1pPr>
          </a:lstStyle>
          <a:p>
            <a:fld id="{0549D803-F791-419E-BE32-FD3AE980F15B}" type="slidenum">
              <a:rPr lang="en-US" smtClean="0"/>
              <a:t>‹#›</a:t>
            </a:fld>
            <a:endParaRPr lang="en-US" dirty="0"/>
          </a:p>
        </p:txBody>
      </p:sp>
    </p:spTree>
    <p:extLst>
      <p:ext uri="{BB962C8B-B14F-4D97-AF65-F5344CB8AC3E}">
        <p14:creationId xmlns:p14="http://schemas.microsoft.com/office/powerpoint/2010/main" val="545538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4650" cy="31384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7D148C-4E1D-4E94-B839-C988F3D91C15}"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034767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49D803-F791-419E-BE32-FD3AE980F15B}" type="slidenum">
              <a:rPr lang="en-US" smtClean="0"/>
              <a:t>26</a:t>
            </a:fld>
            <a:endParaRPr lang="en-US" dirty="0"/>
          </a:p>
        </p:txBody>
      </p:sp>
    </p:spTree>
    <p:extLst>
      <p:ext uri="{BB962C8B-B14F-4D97-AF65-F5344CB8AC3E}">
        <p14:creationId xmlns:p14="http://schemas.microsoft.com/office/powerpoint/2010/main" val="399008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49D803-F791-419E-BE32-FD3AE980F15B}" type="slidenum">
              <a:rPr lang="en-US" smtClean="0"/>
              <a:t>28</a:t>
            </a:fld>
            <a:endParaRPr lang="en-US" dirty="0"/>
          </a:p>
        </p:txBody>
      </p:sp>
    </p:spTree>
    <p:extLst>
      <p:ext uri="{BB962C8B-B14F-4D97-AF65-F5344CB8AC3E}">
        <p14:creationId xmlns:p14="http://schemas.microsoft.com/office/powerpoint/2010/main" val="2305814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49D803-F791-419E-BE32-FD3AE980F15B}" type="slidenum">
              <a:rPr lang="en-US" smtClean="0"/>
              <a:t>32</a:t>
            </a:fld>
            <a:endParaRPr lang="en-US" dirty="0"/>
          </a:p>
        </p:txBody>
      </p:sp>
    </p:spTree>
    <p:extLst>
      <p:ext uri="{BB962C8B-B14F-4D97-AF65-F5344CB8AC3E}">
        <p14:creationId xmlns:p14="http://schemas.microsoft.com/office/powerpoint/2010/main" val="3906312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49D803-F791-419E-BE32-FD3AE980F15B}" type="slidenum">
              <a:rPr lang="en-US" smtClean="0"/>
              <a:t>35</a:t>
            </a:fld>
            <a:endParaRPr lang="en-US" dirty="0"/>
          </a:p>
        </p:txBody>
      </p:sp>
    </p:spTree>
    <p:extLst>
      <p:ext uri="{BB962C8B-B14F-4D97-AF65-F5344CB8AC3E}">
        <p14:creationId xmlns:p14="http://schemas.microsoft.com/office/powerpoint/2010/main" val="760054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49D803-F791-419E-BE32-FD3AE980F15B}" type="slidenum">
              <a:rPr lang="en-US" smtClean="0"/>
              <a:t>2</a:t>
            </a:fld>
            <a:endParaRPr lang="en-US" dirty="0"/>
          </a:p>
        </p:txBody>
      </p:sp>
    </p:spTree>
    <p:extLst>
      <p:ext uri="{BB962C8B-B14F-4D97-AF65-F5344CB8AC3E}">
        <p14:creationId xmlns:p14="http://schemas.microsoft.com/office/powerpoint/2010/main" val="1870600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339725"/>
            <a:ext cx="4184650" cy="3138488"/>
          </a:xfrm>
        </p:spPr>
      </p:sp>
      <p:sp>
        <p:nvSpPr>
          <p:cNvPr id="3" name="Notes Placeholder 2"/>
          <p:cNvSpPr>
            <a:spLocks noGrp="1"/>
          </p:cNvSpPr>
          <p:nvPr>
            <p:ph type="body" idx="1"/>
          </p:nvPr>
        </p:nvSpPr>
        <p:spPr>
          <a:xfrm>
            <a:off x="701040" y="3604638"/>
            <a:ext cx="5608320" cy="4885086"/>
          </a:xfrm>
        </p:spPr>
        <p:txBody>
          <a:bodyPr/>
          <a:lstStyle/>
          <a:p>
            <a:r>
              <a:rPr lang="en-US" sz="1600" dirty="0">
                <a:latin typeface="Georgia" pitchFamily="18" charset="0"/>
              </a:rPr>
              <a:t>Speaking points:</a:t>
            </a:r>
          </a:p>
          <a:p>
            <a:pPr marL="174687" indent="-174687" defTabSz="931660">
              <a:buFont typeface="Arial" pitchFamily="34" charset="0"/>
              <a:buChar char="•"/>
              <a:defRPr/>
            </a:pPr>
            <a:r>
              <a:rPr lang="en-US" sz="1600" dirty="0">
                <a:latin typeface="Georgia" pitchFamily="18" charset="0"/>
              </a:rPr>
              <a:t>Clubs must qualify to receive Rotary Foundation global and packaged grant funds. The process ensures that clubs are aware of all Rotary requirements before receiving grant funds and provides clubs with the tools needed to complete these requirements and successfully manage their projects.</a:t>
            </a:r>
          </a:p>
          <a:p>
            <a:pPr marL="174687" indent="-174687">
              <a:buFont typeface="Arial" pitchFamily="34" charset="0"/>
              <a:buChar char="•"/>
            </a:pPr>
            <a:r>
              <a:rPr lang="en-US" sz="1600" dirty="0">
                <a:latin typeface="Georgia" pitchFamily="18" charset="0"/>
              </a:rPr>
              <a:t>By attending this training, participants complete the first step toward qualification. One club member must attend this seminar annually and then share the information with fellow club members.</a:t>
            </a:r>
          </a:p>
          <a:p>
            <a:pPr marL="174687" indent="-174687">
              <a:buFont typeface="Arial" pitchFamily="34" charset="0"/>
              <a:buChar char="•"/>
            </a:pPr>
            <a:r>
              <a:rPr lang="en-US" sz="1600" dirty="0">
                <a:latin typeface="Georgia" pitchFamily="18" charset="0"/>
              </a:rPr>
              <a:t>The second step is to have the club president and president-elect sign and submit the club MOU.</a:t>
            </a:r>
            <a:br>
              <a:rPr lang="en-US" sz="1600" dirty="0">
                <a:latin typeface="Georgia" pitchFamily="18" charset="0"/>
              </a:rPr>
            </a:br>
            <a:endParaRPr lang="en-US" sz="1600" dirty="0">
              <a:latin typeface="Georgia" pitchFamily="18" charset="0"/>
            </a:endParaRPr>
          </a:p>
          <a:p>
            <a:r>
              <a:rPr lang="en-US" sz="1600" dirty="0">
                <a:latin typeface="Georgia" pitchFamily="18" charset="0"/>
              </a:rPr>
              <a:t>Discussion questions:</a:t>
            </a:r>
          </a:p>
          <a:p>
            <a:pPr marL="174687" indent="-174687">
              <a:buFont typeface="Arial" pitchFamily="34" charset="0"/>
              <a:buChar char="•"/>
            </a:pPr>
            <a:r>
              <a:rPr lang="en-US" sz="1600" dirty="0">
                <a:latin typeface="Georgia" pitchFamily="18" charset="0"/>
              </a:rPr>
              <a:t>Has your district told you what the requirements are? Do you understand all of them?</a:t>
            </a:r>
          </a:p>
          <a:p>
            <a:pPr marL="174687" indent="-174687">
              <a:buFont typeface="Arial" pitchFamily="34" charset="0"/>
              <a:buChar char="•"/>
            </a:pPr>
            <a:r>
              <a:rPr lang="en-US" sz="1600" dirty="0">
                <a:latin typeface="Georgia" pitchFamily="18" charset="0"/>
              </a:rPr>
              <a:t>How will you communicate this information to your club members?</a:t>
            </a:r>
          </a:p>
          <a:p>
            <a:endParaRPr lang="en-US" sz="1600" dirty="0">
              <a:latin typeface="Georgia" pitchFamily="18" charset="0"/>
            </a:endParaRPr>
          </a:p>
        </p:txBody>
      </p:sp>
      <p:sp>
        <p:nvSpPr>
          <p:cNvPr id="4" name="Slide Number Placeholder 3"/>
          <p:cNvSpPr>
            <a:spLocks noGrp="1"/>
          </p:cNvSpPr>
          <p:nvPr>
            <p:ph type="sldNum" sz="quarter" idx="10"/>
          </p:nvPr>
        </p:nvSpPr>
        <p:spPr/>
        <p:txBody>
          <a:bodyPr/>
          <a:lstStyle/>
          <a:p>
            <a:fld id="{2B7D148C-4E1D-4E94-B839-C988F3D91C15}"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224670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49D803-F791-419E-BE32-FD3AE980F15B}" type="slidenum">
              <a:rPr lang="en-US" smtClean="0"/>
              <a:t>5</a:t>
            </a:fld>
            <a:endParaRPr lang="en-US" dirty="0"/>
          </a:p>
        </p:txBody>
      </p:sp>
    </p:spTree>
    <p:extLst>
      <p:ext uri="{BB962C8B-B14F-4D97-AF65-F5344CB8AC3E}">
        <p14:creationId xmlns:p14="http://schemas.microsoft.com/office/powerpoint/2010/main" val="326715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49D803-F791-419E-BE32-FD3AE980F15B}" type="slidenum">
              <a:rPr lang="en-US" smtClean="0"/>
              <a:t>6</a:t>
            </a:fld>
            <a:endParaRPr lang="en-US" dirty="0"/>
          </a:p>
        </p:txBody>
      </p:sp>
    </p:spTree>
    <p:extLst>
      <p:ext uri="{BB962C8B-B14F-4D97-AF65-F5344CB8AC3E}">
        <p14:creationId xmlns:p14="http://schemas.microsoft.com/office/powerpoint/2010/main" val="3795743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49D803-F791-419E-BE32-FD3AE980F15B}" type="slidenum">
              <a:rPr lang="en-US" smtClean="0"/>
              <a:t>7</a:t>
            </a:fld>
            <a:endParaRPr lang="en-US" dirty="0"/>
          </a:p>
        </p:txBody>
      </p:sp>
    </p:spTree>
    <p:extLst>
      <p:ext uri="{BB962C8B-B14F-4D97-AF65-F5344CB8AC3E}">
        <p14:creationId xmlns:p14="http://schemas.microsoft.com/office/powerpoint/2010/main" val="1927845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49D803-F791-419E-BE32-FD3AE980F15B}" type="slidenum">
              <a:rPr lang="en-US" smtClean="0"/>
              <a:t>8</a:t>
            </a:fld>
            <a:endParaRPr lang="en-US" dirty="0"/>
          </a:p>
        </p:txBody>
      </p:sp>
    </p:spTree>
    <p:extLst>
      <p:ext uri="{BB962C8B-B14F-4D97-AF65-F5344CB8AC3E}">
        <p14:creationId xmlns:p14="http://schemas.microsoft.com/office/powerpoint/2010/main" val="816634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49D803-F791-419E-BE32-FD3AE980F15B}" type="slidenum">
              <a:rPr lang="en-US" smtClean="0"/>
              <a:t>9</a:t>
            </a:fld>
            <a:endParaRPr lang="en-US" dirty="0"/>
          </a:p>
        </p:txBody>
      </p:sp>
    </p:spTree>
    <p:extLst>
      <p:ext uri="{BB962C8B-B14F-4D97-AF65-F5344CB8AC3E}">
        <p14:creationId xmlns:p14="http://schemas.microsoft.com/office/powerpoint/2010/main" val="4057406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49D803-F791-419E-BE32-FD3AE980F15B}" type="slidenum">
              <a:rPr lang="en-US" smtClean="0"/>
              <a:t>17</a:t>
            </a:fld>
            <a:endParaRPr lang="en-US" dirty="0"/>
          </a:p>
        </p:txBody>
      </p:sp>
    </p:spTree>
    <p:extLst>
      <p:ext uri="{BB962C8B-B14F-4D97-AF65-F5344CB8AC3E}">
        <p14:creationId xmlns:p14="http://schemas.microsoft.com/office/powerpoint/2010/main" val="1209396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008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5724B-F7B0-C243-BE0C-DC8BF9B24268}"/>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8A23E0-810E-9247-813A-BBF924ACAE3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DDE1EF-A1C7-794E-BE51-AD7CE3CB8AC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8345AB-35E0-5445-BC81-C5AD73937A0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7257E8-F634-C54E-95B3-BA442881D65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E12E1B-B826-7B43-A6B2-73CE2DD18E10}"/>
              </a:ext>
            </a:extLst>
          </p:cNvPr>
          <p:cNvSpPr>
            <a:spLocks noGrp="1"/>
          </p:cNvSpPr>
          <p:nvPr>
            <p:ph type="dt" sz="half" idx="10"/>
          </p:nvPr>
        </p:nvSpPr>
        <p:spPr/>
        <p:txBody>
          <a:bodyPr/>
          <a:lstStyle/>
          <a:p>
            <a:fld id="{8BF532FB-F998-C243-89B0-68C84ACAC101}" type="datetimeFigureOut">
              <a:rPr lang="en-US" smtClean="0"/>
              <a:t>2/19/2021</a:t>
            </a:fld>
            <a:endParaRPr lang="en-US"/>
          </a:p>
        </p:txBody>
      </p:sp>
      <p:sp>
        <p:nvSpPr>
          <p:cNvPr id="8" name="Footer Placeholder 7">
            <a:extLst>
              <a:ext uri="{FF2B5EF4-FFF2-40B4-BE49-F238E27FC236}">
                <a16:creationId xmlns:a16="http://schemas.microsoft.com/office/drawing/2014/main" id="{389EDDEF-39A0-FA47-A51E-9D5B1668A8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1D0629-8262-0749-BC7A-DD05518B2B60}"/>
              </a:ext>
            </a:extLst>
          </p:cNvPr>
          <p:cNvSpPr>
            <a:spLocks noGrp="1"/>
          </p:cNvSpPr>
          <p:nvPr>
            <p:ph type="sldNum" sz="quarter" idx="12"/>
          </p:nvPr>
        </p:nvSpPr>
        <p:spPr/>
        <p:txBody>
          <a:bodyPr/>
          <a:lstStyle/>
          <a:p>
            <a:fld id="{D25A0018-4BE8-5745-8246-C786CAD31FB7}" type="slidenum">
              <a:rPr lang="en-US" smtClean="0"/>
              <a:t>‹#›</a:t>
            </a:fld>
            <a:endParaRPr lang="en-US"/>
          </a:p>
        </p:txBody>
      </p:sp>
    </p:spTree>
    <p:extLst>
      <p:ext uri="{BB962C8B-B14F-4D97-AF65-F5344CB8AC3E}">
        <p14:creationId xmlns:p14="http://schemas.microsoft.com/office/powerpoint/2010/main" val="2249453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820AA-BC22-6B4A-8E6F-834FFA2A4D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17DF1B-98D1-3D42-82BF-DD5AE6355DCB}"/>
              </a:ext>
            </a:extLst>
          </p:cNvPr>
          <p:cNvSpPr>
            <a:spLocks noGrp="1"/>
          </p:cNvSpPr>
          <p:nvPr>
            <p:ph type="dt" sz="half" idx="10"/>
          </p:nvPr>
        </p:nvSpPr>
        <p:spPr/>
        <p:txBody>
          <a:bodyPr/>
          <a:lstStyle/>
          <a:p>
            <a:fld id="{8BF532FB-F998-C243-89B0-68C84ACAC101}" type="datetimeFigureOut">
              <a:rPr lang="en-US" smtClean="0"/>
              <a:t>2/19/2021</a:t>
            </a:fld>
            <a:endParaRPr lang="en-US"/>
          </a:p>
        </p:txBody>
      </p:sp>
      <p:sp>
        <p:nvSpPr>
          <p:cNvPr id="4" name="Footer Placeholder 3">
            <a:extLst>
              <a:ext uri="{FF2B5EF4-FFF2-40B4-BE49-F238E27FC236}">
                <a16:creationId xmlns:a16="http://schemas.microsoft.com/office/drawing/2014/main" id="{391A3069-0935-D34A-AD85-23C188F9A9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B864DB-419C-5F4F-9344-DD8B087B048E}"/>
              </a:ext>
            </a:extLst>
          </p:cNvPr>
          <p:cNvSpPr>
            <a:spLocks noGrp="1"/>
          </p:cNvSpPr>
          <p:nvPr>
            <p:ph type="sldNum" sz="quarter" idx="12"/>
          </p:nvPr>
        </p:nvSpPr>
        <p:spPr/>
        <p:txBody>
          <a:bodyPr/>
          <a:lstStyle/>
          <a:p>
            <a:fld id="{D25A0018-4BE8-5745-8246-C786CAD31FB7}" type="slidenum">
              <a:rPr lang="en-US" smtClean="0"/>
              <a:t>‹#›</a:t>
            </a:fld>
            <a:endParaRPr lang="en-US"/>
          </a:p>
        </p:txBody>
      </p:sp>
    </p:spTree>
    <p:extLst>
      <p:ext uri="{BB962C8B-B14F-4D97-AF65-F5344CB8AC3E}">
        <p14:creationId xmlns:p14="http://schemas.microsoft.com/office/powerpoint/2010/main" val="3945925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1C858F-007A-E041-967D-7C1C98FC1457}"/>
              </a:ext>
            </a:extLst>
          </p:cNvPr>
          <p:cNvSpPr>
            <a:spLocks noGrp="1"/>
          </p:cNvSpPr>
          <p:nvPr>
            <p:ph type="dt" sz="half" idx="10"/>
          </p:nvPr>
        </p:nvSpPr>
        <p:spPr/>
        <p:txBody>
          <a:bodyPr/>
          <a:lstStyle/>
          <a:p>
            <a:fld id="{8BF532FB-F998-C243-89B0-68C84ACAC101}" type="datetimeFigureOut">
              <a:rPr lang="en-US" smtClean="0"/>
              <a:t>2/19/2021</a:t>
            </a:fld>
            <a:endParaRPr lang="en-US"/>
          </a:p>
        </p:txBody>
      </p:sp>
      <p:sp>
        <p:nvSpPr>
          <p:cNvPr id="3" name="Footer Placeholder 2">
            <a:extLst>
              <a:ext uri="{FF2B5EF4-FFF2-40B4-BE49-F238E27FC236}">
                <a16:creationId xmlns:a16="http://schemas.microsoft.com/office/drawing/2014/main" id="{7D3C957B-FBB8-F44E-ADCF-74F6AACBB2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BCC6C5-75DD-EF4D-8AFE-DD60ABB899C4}"/>
              </a:ext>
            </a:extLst>
          </p:cNvPr>
          <p:cNvSpPr>
            <a:spLocks noGrp="1"/>
          </p:cNvSpPr>
          <p:nvPr>
            <p:ph type="sldNum" sz="quarter" idx="12"/>
          </p:nvPr>
        </p:nvSpPr>
        <p:spPr/>
        <p:txBody>
          <a:bodyPr/>
          <a:lstStyle/>
          <a:p>
            <a:fld id="{D25A0018-4BE8-5745-8246-C786CAD31FB7}" type="slidenum">
              <a:rPr lang="en-US" smtClean="0"/>
              <a:t>‹#›</a:t>
            </a:fld>
            <a:endParaRPr lang="en-US"/>
          </a:p>
        </p:txBody>
      </p:sp>
    </p:spTree>
    <p:extLst>
      <p:ext uri="{BB962C8B-B14F-4D97-AF65-F5344CB8AC3E}">
        <p14:creationId xmlns:p14="http://schemas.microsoft.com/office/powerpoint/2010/main" val="2212525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24654-87C0-0843-B265-3291BC7277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88B7EC-46F6-6A4C-B013-D6E0C0031F9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F3194F-B8BB-194A-AAA3-9BDC31DE28A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5F749E-5D66-F342-9474-0ECA5FD15597}"/>
              </a:ext>
            </a:extLst>
          </p:cNvPr>
          <p:cNvSpPr>
            <a:spLocks noGrp="1"/>
          </p:cNvSpPr>
          <p:nvPr>
            <p:ph type="dt" sz="half" idx="10"/>
          </p:nvPr>
        </p:nvSpPr>
        <p:spPr/>
        <p:txBody>
          <a:bodyPr/>
          <a:lstStyle/>
          <a:p>
            <a:fld id="{8BF532FB-F998-C243-89B0-68C84ACAC101}" type="datetimeFigureOut">
              <a:rPr lang="en-US" smtClean="0"/>
              <a:t>2/19/2021</a:t>
            </a:fld>
            <a:endParaRPr lang="en-US"/>
          </a:p>
        </p:txBody>
      </p:sp>
      <p:sp>
        <p:nvSpPr>
          <p:cNvPr id="6" name="Footer Placeholder 5">
            <a:extLst>
              <a:ext uri="{FF2B5EF4-FFF2-40B4-BE49-F238E27FC236}">
                <a16:creationId xmlns:a16="http://schemas.microsoft.com/office/drawing/2014/main" id="{84D2F12E-4E6A-FA4A-A204-063E46817F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612364-6E01-EF48-83DD-DBD1F10A8BD9}"/>
              </a:ext>
            </a:extLst>
          </p:cNvPr>
          <p:cNvSpPr>
            <a:spLocks noGrp="1"/>
          </p:cNvSpPr>
          <p:nvPr>
            <p:ph type="sldNum" sz="quarter" idx="12"/>
          </p:nvPr>
        </p:nvSpPr>
        <p:spPr/>
        <p:txBody>
          <a:bodyPr/>
          <a:lstStyle/>
          <a:p>
            <a:fld id="{D25A0018-4BE8-5745-8246-C786CAD31FB7}" type="slidenum">
              <a:rPr lang="en-US" smtClean="0"/>
              <a:t>‹#›</a:t>
            </a:fld>
            <a:endParaRPr lang="en-US"/>
          </a:p>
        </p:txBody>
      </p:sp>
    </p:spTree>
    <p:extLst>
      <p:ext uri="{BB962C8B-B14F-4D97-AF65-F5344CB8AC3E}">
        <p14:creationId xmlns:p14="http://schemas.microsoft.com/office/powerpoint/2010/main" val="2188660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36BEB-7168-6248-AC80-899C1AB855E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DF772B-D70A-E447-B874-7540C4F8D37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E7DF52-EB39-2440-BFF8-15869EB068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D59F81-2713-CF46-BE6A-12CAAFC82D16}"/>
              </a:ext>
            </a:extLst>
          </p:cNvPr>
          <p:cNvSpPr>
            <a:spLocks noGrp="1"/>
          </p:cNvSpPr>
          <p:nvPr>
            <p:ph type="dt" sz="half" idx="10"/>
          </p:nvPr>
        </p:nvSpPr>
        <p:spPr/>
        <p:txBody>
          <a:bodyPr/>
          <a:lstStyle/>
          <a:p>
            <a:fld id="{8BF532FB-F998-C243-89B0-68C84ACAC101}" type="datetimeFigureOut">
              <a:rPr lang="en-US" smtClean="0"/>
              <a:t>2/19/2021</a:t>
            </a:fld>
            <a:endParaRPr lang="en-US"/>
          </a:p>
        </p:txBody>
      </p:sp>
      <p:sp>
        <p:nvSpPr>
          <p:cNvPr id="6" name="Footer Placeholder 5">
            <a:extLst>
              <a:ext uri="{FF2B5EF4-FFF2-40B4-BE49-F238E27FC236}">
                <a16:creationId xmlns:a16="http://schemas.microsoft.com/office/drawing/2014/main" id="{B6FCFCDC-38F5-0B45-9BF1-FC85136DAD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774F4D-B265-EB43-B0ED-19379774E6A8}"/>
              </a:ext>
            </a:extLst>
          </p:cNvPr>
          <p:cNvSpPr>
            <a:spLocks noGrp="1"/>
          </p:cNvSpPr>
          <p:nvPr>
            <p:ph type="sldNum" sz="quarter" idx="12"/>
          </p:nvPr>
        </p:nvSpPr>
        <p:spPr/>
        <p:txBody>
          <a:bodyPr/>
          <a:lstStyle/>
          <a:p>
            <a:fld id="{D25A0018-4BE8-5745-8246-C786CAD31FB7}" type="slidenum">
              <a:rPr lang="en-US" smtClean="0"/>
              <a:t>‹#›</a:t>
            </a:fld>
            <a:endParaRPr lang="en-US"/>
          </a:p>
        </p:txBody>
      </p:sp>
    </p:spTree>
    <p:extLst>
      <p:ext uri="{BB962C8B-B14F-4D97-AF65-F5344CB8AC3E}">
        <p14:creationId xmlns:p14="http://schemas.microsoft.com/office/powerpoint/2010/main" val="2240376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71393-A8F5-FF49-B87D-12C3F6576B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51D908-7C3B-F246-ACCD-0AE96D2428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DF6C3D-CDBF-6D4E-82B8-512EBA7A9625}"/>
              </a:ext>
            </a:extLst>
          </p:cNvPr>
          <p:cNvSpPr>
            <a:spLocks noGrp="1"/>
          </p:cNvSpPr>
          <p:nvPr>
            <p:ph type="dt" sz="half" idx="10"/>
          </p:nvPr>
        </p:nvSpPr>
        <p:spPr/>
        <p:txBody>
          <a:bodyPr/>
          <a:lstStyle/>
          <a:p>
            <a:fld id="{8BF532FB-F998-C243-89B0-68C84ACAC101}" type="datetimeFigureOut">
              <a:rPr lang="en-US" smtClean="0"/>
              <a:t>2/19/2021</a:t>
            </a:fld>
            <a:endParaRPr lang="en-US"/>
          </a:p>
        </p:txBody>
      </p:sp>
      <p:sp>
        <p:nvSpPr>
          <p:cNvPr id="5" name="Footer Placeholder 4">
            <a:extLst>
              <a:ext uri="{FF2B5EF4-FFF2-40B4-BE49-F238E27FC236}">
                <a16:creationId xmlns:a16="http://schemas.microsoft.com/office/drawing/2014/main" id="{58B3AFA1-7097-9641-A375-B9193DE9AE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C19DC2-2AE8-7D4F-91B2-65B7820FDFCA}"/>
              </a:ext>
            </a:extLst>
          </p:cNvPr>
          <p:cNvSpPr>
            <a:spLocks noGrp="1"/>
          </p:cNvSpPr>
          <p:nvPr>
            <p:ph type="sldNum" sz="quarter" idx="12"/>
          </p:nvPr>
        </p:nvSpPr>
        <p:spPr/>
        <p:txBody>
          <a:bodyPr/>
          <a:lstStyle/>
          <a:p>
            <a:fld id="{D25A0018-4BE8-5745-8246-C786CAD31FB7}" type="slidenum">
              <a:rPr lang="en-US" smtClean="0"/>
              <a:t>‹#›</a:t>
            </a:fld>
            <a:endParaRPr lang="en-US"/>
          </a:p>
        </p:txBody>
      </p:sp>
    </p:spTree>
    <p:extLst>
      <p:ext uri="{BB962C8B-B14F-4D97-AF65-F5344CB8AC3E}">
        <p14:creationId xmlns:p14="http://schemas.microsoft.com/office/powerpoint/2010/main" val="3987457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4755F6-D3F8-4941-A51F-B001DEC5A61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FE6A55-13A6-5E45-912E-3453F2D950C5}"/>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AF7AD5-5CA2-7643-89C1-B8FD415F13B8}"/>
              </a:ext>
            </a:extLst>
          </p:cNvPr>
          <p:cNvSpPr>
            <a:spLocks noGrp="1"/>
          </p:cNvSpPr>
          <p:nvPr>
            <p:ph type="dt" sz="half" idx="10"/>
          </p:nvPr>
        </p:nvSpPr>
        <p:spPr/>
        <p:txBody>
          <a:bodyPr/>
          <a:lstStyle/>
          <a:p>
            <a:fld id="{8BF532FB-F998-C243-89B0-68C84ACAC101}" type="datetimeFigureOut">
              <a:rPr lang="en-US" smtClean="0"/>
              <a:t>2/19/2021</a:t>
            </a:fld>
            <a:endParaRPr lang="en-US"/>
          </a:p>
        </p:txBody>
      </p:sp>
      <p:sp>
        <p:nvSpPr>
          <p:cNvPr id="5" name="Footer Placeholder 4">
            <a:extLst>
              <a:ext uri="{FF2B5EF4-FFF2-40B4-BE49-F238E27FC236}">
                <a16:creationId xmlns:a16="http://schemas.microsoft.com/office/drawing/2014/main" id="{032B0CA1-1DC0-5447-8A30-EB289DF013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FEF9F7-F1AE-4A40-A561-848287B1DA61}"/>
              </a:ext>
            </a:extLst>
          </p:cNvPr>
          <p:cNvSpPr>
            <a:spLocks noGrp="1"/>
          </p:cNvSpPr>
          <p:nvPr>
            <p:ph type="sldNum" sz="quarter" idx="12"/>
          </p:nvPr>
        </p:nvSpPr>
        <p:spPr/>
        <p:txBody>
          <a:bodyPr/>
          <a:lstStyle/>
          <a:p>
            <a:fld id="{D25A0018-4BE8-5745-8246-C786CAD31FB7}" type="slidenum">
              <a:rPr lang="en-US" smtClean="0"/>
              <a:t>‹#›</a:t>
            </a:fld>
            <a:endParaRPr lang="en-US"/>
          </a:p>
        </p:txBody>
      </p:sp>
    </p:spTree>
    <p:extLst>
      <p:ext uri="{BB962C8B-B14F-4D97-AF65-F5344CB8AC3E}">
        <p14:creationId xmlns:p14="http://schemas.microsoft.com/office/powerpoint/2010/main" val="2294455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5F36B-CD7F-0541-8F7A-366E7B905FF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70829B-5364-554B-86DB-08A0E4D25B2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5DE2C2-19FD-2A49-B182-F153B47E029F}"/>
              </a:ext>
            </a:extLst>
          </p:cNvPr>
          <p:cNvSpPr>
            <a:spLocks noGrp="1"/>
          </p:cNvSpPr>
          <p:nvPr>
            <p:ph type="dt" sz="half" idx="10"/>
          </p:nvPr>
        </p:nvSpPr>
        <p:spPr/>
        <p:txBody>
          <a:bodyPr/>
          <a:lstStyle/>
          <a:p>
            <a:fld id="{DA1D30C5-3B0A-924C-8EE3-EA09C7E6AEB1}" type="datetimeFigureOut">
              <a:rPr lang="en-US" smtClean="0"/>
              <a:t>2/19/2021</a:t>
            </a:fld>
            <a:endParaRPr lang="en-US"/>
          </a:p>
        </p:txBody>
      </p:sp>
      <p:sp>
        <p:nvSpPr>
          <p:cNvPr id="5" name="Footer Placeholder 4">
            <a:extLst>
              <a:ext uri="{FF2B5EF4-FFF2-40B4-BE49-F238E27FC236}">
                <a16:creationId xmlns:a16="http://schemas.microsoft.com/office/drawing/2014/main" id="{56856D8F-0F57-294D-AE4E-35BD5D60FF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AD1199-9E79-CE4B-9F38-9068C297B989}"/>
              </a:ext>
            </a:extLst>
          </p:cNvPr>
          <p:cNvSpPr>
            <a:spLocks noGrp="1"/>
          </p:cNvSpPr>
          <p:nvPr>
            <p:ph type="sldNum" sz="quarter" idx="12"/>
          </p:nvPr>
        </p:nvSpPr>
        <p:spPr/>
        <p:txBody>
          <a:bodyPr/>
          <a:lstStyle/>
          <a:p>
            <a:fld id="{6E07BE71-CFEC-0B43-BAEC-6D846A2A9130}" type="slidenum">
              <a:rPr lang="en-US" smtClean="0"/>
              <a:t>‹#›</a:t>
            </a:fld>
            <a:endParaRPr lang="en-US"/>
          </a:p>
        </p:txBody>
      </p:sp>
    </p:spTree>
    <p:extLst>
      <p:ext uri="{BB962C8B-B14F-4D97-AF65-F5344CB8AC3E}">
        <p14:creationId xmlns:p14="http://schemas.microsoft.com/office/powerpoint/2010/main" val="5767949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FB569-8C01-5D4F-B3DA-11C7AFB0EE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976682-99E7-FC4C-AA3D-934F182791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9A1BE5-5A26-E245-B870-58D46BBE5CAF}"/>
              </a:ext>
            </a:extLst>
          </p:cNvPr>
          <p:cNvSpPr>
            <a:spLocks noGrp="1"/>
          </p:cNvSpPr>
          <p:nvPr>
            <p:ph type="dt" sz="half" idx="10"/>
          </p:nvPr>
        </p:nvSpPr>
        <p:spPr/>
        <p:txBody>
          <a:bodyPr/>
          <a:lstStyle/>
          <a:p>
            <a:fld id="{DA1D30C5-3B0A-924C-8EE3-EA09C7E6AEB1}" type="datetimeFigureOut">
              <a:rPr lang="en-US" smtClean="0"/>
              <a:t>2/19/2021</a:t>
            </a:fld>
            <a:endParaRPr lang="en-US"/>
          </a:p>
        </p:txBody>
      </p:sp>
      <p:sp>
        <p:nvSpPr>
          <p:cNvPr id="5" name="Footer Placeholder 4">
            <a:extLst>
              <a:ext uri="{FF2B5EF4-FFF2-40B4-BE49-F238E27FC236}">
                <a16:creationId xmlns:a16="http://schemas.microsoft.com/office/drawing/2014/main" id="{8E19B706-A73C-EC40-A45E-76B595146B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37EE7C-42AD-FB45-9586-C53F6EFD1B09}"/>
              </a:ext>
            </a:extLst>
          </p:cNvPr>
          <p:cNvSpPr>
            <a:spLocks noGrp="1"/>
          </p:cNvSpPr>
          <p:nvPr>
            <p:ph type="sldNum" sz="quarter" idx="12"/>
          </p:nvPr>
        </p:nvSpPr>
        <p:spPr/>
        <p:txBody>
          <a:bodyPr/>
          <a:lstStyle/>
          <a:p>
            <a:fld id="{6E07BE71-CFEC-0B43-BAEC-6D846A2A9130}" type="slidenum">
              <a:rPr lang="en-US" smtClean="0"/>
              <a:t>‹#›</a:t>
            </a:fld>
            <a:endParaRPr lang="en-US"/>
          </a:p>
        </p:txBody>
      </p:sp>
    </p:spTree>
    <p:extLst>
      <p:ext uri="{BB962C8B-B14F-4D97-AF65-F5344CB8AC3E}">
        <p14:creationId xmlns:p14="http://schemas.microsoft.com/office/powerpoint/2010/main" val="6320243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D298F-90A8-DA41-AA94-6F2ABC038A0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F3DCC7-C679-4540-B4A4-C49790660E85}"/>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7ED02C-92A4-4E46-9BBD-17681E3C1650}"/>
              </a:ext>
            </a:extLst>
          </p:cNvPr>
          <p:cNvSpPr>
            <a:spLocks noGrp="1"/>
          </p:cNvSpPr>
          <p:nvPr>
            <p:ph type="dt" sz="half" idx="10"/>
          </p:nvPr>
        </p:nvSpPr>
        <p:spPr/>
        <p:txBody>
          <a:bodyPr/>
          <a:lstStyle/>
          <a:p>
            <a:fld id="{DA1D30C5-3B0A-924C-8EE3-EA09C7E6AEB1}" type="datetimeFigureOut">
              <a:rPr lang="en-US" smtClean="0"/>
              <a:t>2/19/2021</a:t>
            </a:fld>
            <a:endParaRPr lang="en-US"/>
          </a:p>
        </p:txBody>
      </p:sp>
      <p:sp>
        <p:nvSpPr>
          <p:cNvPr id="5" name="Footer Placeholder 4">
            <a:extLst>
              <a:ext uri="{FF2B5EF4-FFF2-40B4-BE49-F238E27FC236}">
                <a16:creationId xmlns:a16="http://schemas.microsoft.com/office/drawing/2014/main" id="{8B9B2C7A-1856-784B-9B40-2930885ABF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A6B8CE-20D7-1842-9FB8-C142CC2624D6}"/>
              </a:ext>
            </a:extLst>
          </p:cNvPr>
          <p:cNvSpPr>
            <a:spLocks noGrp="1"/>
          </p:cNvSpPr>
          <p:nvPr>
            <p:ph type="sldNum" sz="quarter" idx="12"/>
          </p:nvPr>
        </p:nvSpPr>
        <p:spPr/>
        <p:txBody>
          <a:bodyPr/>
          <a:lstStyle/>
          <a:p>
            <a:fld id="{6E07BE71-CFEC-0B43-BAEC-6D846A2A9130}" type="slidenum">
              <a:rPr lang="en-US" smtClean="0"/>
              <a:t>‹#›</a:t>
            </a:fld>
            <a:endParaRPr lang="en-US"/>
          </a:p>
        </p:txBody>
      </p:sp>
    </p:spTree>
    <p:extLst>
      <p:ext uri="{BB962C8B-B14F-4D97-AF65-F5344CB8AC3E}">
        <p14:creationId xmlns:p14="http://schemas.microsoft.com/office/powerpoint/2010/main" val="1421089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341842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049EE-D3DC-C646-A12B-A6D93C0FBF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7E65B8-9F12-814E-AD3D-15D0C234D23D}"/>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7C36C2-366A-4043-A5A9-1DE0E2527200}"/>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306D89-45A6-6F41-BC78-BBE268778D44}"/>
              </a:ext>
            </a:extLst>
          </p:cNvPr>
          <p:cNvSpPr>
            <a:spLocks noGrp="1"/>
          </p:cNvSpPr>
          <p:nvPr>
            <p:ph type="dt" sz="half" idx="10"/>
          </p:nvPr>
        </p:nvSpPr>
        <p:spPr/>
        <p:txBody>
          <a:bodyPr/>
          <a:lstStyle/>
          <a:p>
            <a:fld id="{DA1D30C5-3B0A-924C-8EE3-EA09C7E6AEB1}" type="datetimeFigureOut">
              <a:rPr lang="en-US" smtClean="0"/>
              <a:t>2/19/2021</a:t>
            </a:fld>
            <a:endParaRPr lang="en-US"/>
          </a:p>
        </p:txBody>
      </p:sp>
      <p:sp>
        <p:nvSpPr>
          <p:cNvPr id="6" name="Footer Placeholder 5">
            <a:extLst>
              <a:ext uri="{FF2B5EF4-FFF2-40B4-BE49-F238E27FC236}">
                <a16:creationId xmlns:a16="http://schemas.microsoft.com/office/drawing/2014/main" id="{030DCFD4-B4AC-E64C-9ED0-5C86251118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7BDDCD-6F05-4346-BAFA-5D21ADAE0A94}"/>
              </a:ext>
            </a:extLst>
          </p:cNvPr>
          <p:cNvSpPr>
            <a:spLocks noGrp="1"/>
          </p:cNvSpPr>
          <p:nvPr>
            <p:ph type="sldNum" sz="quarter" idx="12"/>
          </p:nvPr>
        </p:nvSpPr>
        <p:spPr/>
        <p:txBody>
          <a:bodyPr/>
          <a:lstStyle/>
          <a:p>
            <a:fld id="{6E07BE71-CFEC-0B43-BAEC-6D846A2A9130}" type="slidenum">
              <a:rPr lang="en-US" smtClean="0"/>
              <a:t>‹#›</a:t>
            </a:fld>
            <a:endParaRPr lang="en-US"/>
          </a:p>
        </p:txBody>
      </p:sp>
    </p:spTree>
    <p:extLst>
      <p:ext uri="{BB962C8B-B14F-4D97-AF65-F5344CB8AC3E}">
        <p14:creationId xmlns:p14="http://schemas.microsoft.com/office/powerpoint/2010/main" val="31315193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A59D0-BD82-294D-B82B-290558E3042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6B9CE2-2A81-C149-A9E8-0681186CB8E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7F76AE-71B7-8B48-9A5B-7671961ED6E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6756CA-DBBF-7E4C-BB36-E2F8A756B44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8BE8AB-F9AA-3F47-93E3-26365FB06F1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C5FC37-244B-7641-AC93-7EACA1E884BB}"/>
              </a:ext>
            </a:extLst>
          </p:cNvPr>
          <p:cNvSpPr>
            <a:spLocks noGrp="1"/>
          </p:cNvSpPr>
          <p:nvPr>
            <p:ph type="dt" sz="half" idx="10"/>
          </p:nvPr>
        </p:nvSpPr>
        <p:spPr/>
        <p:txBody>
          <a:bodyPr/>
          <a:lstStyle/>
          <a:p>
            <a:fld id="{DA1D30C5-3B0A-924C-8EE3-EA09C7E6AEB1}" type="datetimeFigureOut">
              <a:rPr lang="en-US" smtClean="0"/>
              <a:t>2/19/2021</a:t>
            </a:fld>
            <a:endParaRPr lang="en-US"/>
          </a:p>
        </p:txBody>
      </p:sp>
      <p:sp>
        <p:nvSpPr>
          <p:cNvPr id="8" name="Footer Placeholder 7">
            <a:extLst>
              <a:ext uri="{FF2B5EF4-FFF2-40B4-BE49-F238E27FC236}">
                <a16:creationId xmlns:a16="http://schemas.microsoft.com/office/drawing/2014/main" id="{DDD1A709-00B0-0F45-B0B6-62815BF9A5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451C3E-45DF-DD49-ACA2-ECBE143F118F}"/>
              </a:ext>
            </a:extLst>
          </p:cNvPr>
          <p:cNvSpPr>
            <a:spLocks noGrp="1"/>
          </p:cNvSpPr>
          <p:nvPr>
            <p:ph type="sldNum" sz="quarter" idx="12"/>
          </p:nvPr>
        </p:nvSpPr>
        <p:spPr/>
        <p:txBody>
          <a:bodyPr/>
          <a:lstStyle/>
          <a:p>
            <a:fld id="{6E07BE71-CFEC-0B43-BAEC-6D846A2A9130}" type="slidenum">
              <a:rPr lang="en-US" smtClean="0"/>
              <a:t>‹#›</a:t>
            </a:fld>
            <a:endParaRPr lang="en-US"/>
          </a:p>
        </p:txBody>
      </p:sp>
    </p:spTree>
    <p:extLst>
      <p:ext uri="{BB962C8B-B14F-4D97-AF65-F5344CB8AC3E}">
        <p14:creationId xmlns:p14="http://schemas.microsoft.com/office/powerpoint/2010/main" val="20521377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D3F7C-3894-A243-A11B-4FAD63A5F9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307373-7B81-F249-8971-EC1652D9623C}"/>
              </a:ext>
            </a:extLst>
          </p:cNvPr>
          <p:cNvSpPr>
            <a:spLocks noGrp="1"/>
          </p:cNvSpPr>
          <p:nvPr>
            <p:ph type="dt" sz="half" idx="10"/>
          </p:nvPr>
        </p:nvSpPr>
        <p:spPr/>
        <p:txBody>
          <a:bodyPr/>
          <a:lstStyle/>
          <a:p>
            <a:fld id="{DA1D30C5-3B0A-924C-8EE3-EA09C7E6AEB1}" type="datetimeFigureOut">
              <a:rPr lang="en-US" smtClean="0"/>
              <a:t>2/19/2021</a:t>
            </a:fld>
            <a:endParaRPr lang="en-US"/>
          </a:p>
        </p:txBody>
      </p:sp>
      <p:sp>
        <p:nvSpPr>
          <p:cNvPr id="4" name="Footer Placeholder 3">
            <a:extLst>
              <a:ext uri="{FF2B5EF4-FFF2-40B4-BE49-F238E27FC236}">
                <a16:creationId xmlns:a16="http://schemas.microsoft.com/office/drawing/2014/main" id="{7B79109F-223E-A34E-8110-E267A52F52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2BBAF1-F752-0840-9AE5-B2BCED6A7D6C}"/>
              </a:ext>
            </a:extLst>
          </p:cNvPr>
          <p:cNvSpPr>
            <a:spLocks noGrp="1"/>
          </p:cNvSpPr>
          <p:nvPr>
            <p:ph type="sldNum" sz="quarter" idx="12"/>
          </p:nvPr>
        </p:nvSpPr>
        <p:spPr/>
        <p:txBody>
          <a:bodyPr/>
          <a:lstStyle/>
          <a:p>
            <a:fld id="{6E07BE71-CFEC-0B43-BAEC-6D846A2A9130}" type="slidenum">
              <a:rPr lang="en-US" smtClean="0"/>
              <a:t>‹#›</a:t>
            </a:fld>
            <a:endParaRPr lang="en-US"/>
          </a:p>
        </p:txBody>
      </p:sp>
    </p:spTree>
    <p:extLst>
      <p:ext uri="{BB962C8B-B14F-4D97-AF65-F5344CB8AC3E}">
        <p14:creationId xmlns:p14="http://schemas.microsoft.com/office/powerpoint/2010/main" val="32031511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752415-EB76-BA4C-A7E1-95A9AF5DAC08}"/>
              </a:ext>
            </a:extLst>
          </p:cNvPr>
          <p:cNvSpPr>
            <a:spLocks noGrp="1"/>
          </p:cNvSpPr>
          <p:nvPr>
            <p:ph type="dt" sz="half" idx="10"/>
          </p:nvPr>
        </p:nvSpPr>
        <p:spPr/>
        <p:txBody>
          <a:bodyPr/>
          <a:lstStyle/>
          <a:p>
            <a:fld id="{DA1D30C5-3B0A-924C-8EE3-EA09C7E6AEB1}" type="datetimeFigureOut">
              <a:rPr lang="en-US" smtClean="0"/>
              <a:t>2/19/2021</a:t>
            </a:fld>
            <a:endParaRPr lang="en-US"/>
          </a:p>
        </p:txBody>
      </p:sp>
      <p:sp>
        <p:nvSpPr>
          <p:cNvPr id="3" name="Footer Placeholder 2">
            <a:extLst>
              <a:ext uri="{FF2B5EF4-FFF2-40B4-BE49-F238E27FC236}">
                <a16:creationId xmlns:a16="http://schemas.microsoft.com/office/drawing/2014/main" id="{82917F39-8C4F-9F4F-8DE7-6E00F19064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0DC113-8943-8848-B97F-31E3E4833BA8}"/>
              </a:ext>
            </a:extLst>
          </p:cNvPr>
          <p:cNvSpPr>
            <a:spLocks noGrp="1"/>
          </p:cNvSpPr>
          <p:nvPr>
            <p:ph type="sldNum" sz="quarter" idx="12"/>
          </p:nvPr>
        </p:nvSpPr>
        <p:spPr/>
        <p:txBody>
          <a:bodyPr/>
          <a:lstStyle/>
          <a:p>
            <a:fld id="{6E07BE71-CFEC-0B43-BAEC-6D846A2A9130}" type="slidenum">
              <a:rPr lang="en-US" smtClean="0"/>
              <a:t>‹#›</a:t>
            </a:fld>
            <a:endParaRPr lang="en-US"/>
          </a:p>
        </p:txBody>
      </p:sp>
    </p:spTree>
    <p:extLst>
      <p:ext uri="{BB962C8B-B14F-4D97-AF65-F5344CB8AC3E}">
        <p14:creationId xmlns:p14="http://schemas.microsoft.com/office/powerpoint/2010/main" val="27813186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FB5EE-DAFC-8D40-B4D6-09176DA4F17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4FF4DC-2BC3-C044-BDAA-C3EA25AF8B0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E36254-5499-B044-981A-1E685D5B420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33C1E4-EE2D-FD43-88CC-B085D4A218B1}"/>
              </a:ext>
            </a:extLst>
          </p:cNvPr>
          <p:cNvSpPr>
            <a:spLocks noGrp="1"/>
          </p:cNvSpPr>
          <p:nvPr>
            <p:ph type="dt" sz="half" idx="10"/>
          </p:nvPr>
        </p:nvSpPr>
        <p:spPr/>
        <p:txBody>
          <a:bodyPr/>
          <a:lstStyle/>
          <a:p>
            <a:fld id="{DA1D30C5-3B0A-924C-8EE3-EA09C7E6AEB1}" type="datetimeFigureOut">
              <a:rPr lang="en-US" smtClean="0"/>
              <a:t>2/19/2021</a:t>
            </a:fld>
            <a:endParaRPr lang="en-US"/>
          </a:p>
        </p:txBody>
      </p:sp>
      <p:sp>
        <p:nvSpPr>
          <p:cNvPr id="6" name="Footer Placeholder 5">
            <a:extLst>
              <a:ext uri="{FF2B5EF4-FFF2-40B4-BE49-F238E27FC236}">
                <a16:creationId xmlns:a16="http://schemas.microsoft.com/office/drawing/2014/main" id="{2B35BADA-652E-C04A-8EBB-29F765943C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15AE25-BADB-384C-A4DB-3E7994F86639}"/>
              </a:ext>
            </a:extLst>
          </p:cNvPr>
          <p:cNvSpPr>
            <a:spLocks noGrp="1"/>
          </p:cNvSpPr>
          <p:nvPr>
            <p:ph type="sldNum" sz="quarter" idx="12"/>
          </p:nvPr>
        </p:nvSpPr>
        <p:spPr/>
        <p:txBody>
          <a:bodyPr/>
          <a:lstStyle/>
          <a:p>
            <a:fld id="{6E07BE71-CFEC-0B43-BAEC-6D846A2A9130}" type="slidenum">
              <a:rPr lang="en-US" smtClean="0"/>
              <a:t>‹#›</a:t>
            </a:fld>
            <a:endParaRPr lang="en-US"/>
          </a:p>
        </p:txBody>
      </p:sp>
    </p:spTree>
    <p:extLst>
      <p:ext uri="{BB962C8B-B14F-4D97-AF65-F5344CB8AC3E}">
        <p14:creationId xmlns:p14="http://schemas.microsoft.com/office/powerpoint/2010/main" val="15467351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E2612-1CDC-3346-B2FC-646B45D411B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98943C-4AD0-EC4B-BFB0-0AB84F3E4AF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FF6B62-1A86-BD4F-8D05-5891C949F0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5A6529-91F5-F94C-84A0-04C8C54F8803}"/>
              </a:ext>
            </a:extLst>
          </p:cNvPr>
          <p:cNvSpPr>
            <a:spLocks noGrp="1"/>
          </p:cNvSpPr>
          <p:nvPr>
            <p:ph type="dt" sz="half" idx="10"/>
          </p:nvPr>
        </p:nvSpPr>
        <p:spPr/>
        <p:txBody>
          <a:bodyPr/>
          <a:lstStyle/>
          <a:p>
            <a:fld id="{DA1D30C5-3B0A-924C-8EE3-EA09C7E6AEB1}" type="datetimeFigureOut">
              <a:rPr lang="en-US" smtClean="0"/>
              <a:t>2/19/2021</a:t>
            </a:fld>
            <a:endParaRPr lang="en-US"/>
          </a:p>
        </p:txBody>
      </p:sp>
      <p:sp>
        <p:nvSpPr>
          <p:cNvPr id="6" name="Footer Placeholder 5">
            <a:extLst>
              <a:ext uri="{FF2B5EF4-FFF2-40B4-BE49-F238E27FC236}">
                <a16:creationId xmlns:a16="http://schemas.microsoft.com/office/drawing/2014/main" id="{88BBEC2F-D8EB-F44E-93C6-3DA4EF1F46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AA6F32-A215-004F-8E5B-885347D9CD9F}"/>
              </a:ext>
            </a:extLst>
          </p:cNvPr>
          <p:cNvSpPr>
            <a:spLocks noGrp="1"/>
          </p:cNvSpPr>
          <p:nvPr>
            <p:ph type="sldNum" sz="quarter" idx="12"/>
          </p:nvPr>
        </p:nvSpPr>
        <p:spPr/>
        <p:txBody>
          <a:bodyPr/>
          <a:lstStyle/>
          <a:p>
            <a:fld id="{6E07BE71-CFEC-0B43-BAEC-6D846A2A9130}" type="slidenum">
              <a:rPr lang="en-US" smtClean="0"/>
              <a:t>‹#›</a:t>
            </a:fld>
            <a:endParaRPr lang="en-US"/>
          </a:p>
        </p:txBody>
      </p:sp>
    </p:spTree>
    <p:extLst>
      <p:ext uri="{BB962C8B-B14F-4D97-AF65-F5344CB8AC3E}">
        <p14:creationId xmlns:p14="http://schemas.microsoft.com/office/powerpoint/2010/main" val="21380138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D1BD7-CAA1-7542-8EB2-2EDD357578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9907E4-10F4-BD46-84D1-8B041A3F0F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50085-66F2-8B43-848D-38F338A21829}"/>
              </a:ext>
            </a:extLst>
          </p:cNvPr>
          <p:cNvSpPr>
            <a:spLocks noGrp="1"/>
          </p:cNvSpPr>
          <p:nvPr>
            <p:ph type="dt" sz="half" idx="10"/>
          </p:nvPr>
        </p:nvSpPr>
        <p:spPr/>
        <p:txBody>
          <a:bodyPr/>
          <a:lstStyle/>
          <a:p>
            <a:fld id="{DA1D30C5-3B0A-924C-8EE3-EA09C7E6AEB1}" type="datetimeFigureOut">
              <a:rPr lang="en-US" smtClean="0"/>
              <a:t>2/19/2021</a:t>
            </a:fld>
            <a:endParaRPr lang="en-US"/>
          </a:p>
        </p:txBody>
      </p:sp>
      <p:sp>
        <p:nvSpPr>
          <p:cNvPr id="5" name="Footer Placeholder 4">
            <a:extLst>
              <a:ext uri="{FF2B5EF4-FFF2-40B4-BE49-F238E27FC236}">
                <a16:creationId xmlns:a16="http://schemas.microsoft.com/office/drawing/2014/main" id="{A2169DEE-5BCC-D041-BA92-9923A8CFE1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4E8EE1-943E-AD45-8C99-3EDD36C63A9C}"/>
              </a:ext>
            </a:extLst>
          </p:cNvPr>
          <p:cNvSpPr>
            <a:spLocks noGrp="1"/>
          </p:cNvSpPr>
          <p:nvPr>
            <p:ph type="sldNum" sz="quarter" idx="12"/>
          </p:nvPr>
        </p:nvSpPr>
        <p:spPr/>
        <p:txBody>
          <a:bodyPr/>
          <a:lstStyle/>
          <a:p>
            <a:fld id="{6E07BE71-CFEC-0B43-BAEC-6D846A2A9130}" type="slidenum">
              <a:rPr lang="en-US" smtClean="0"/>
              <a:t>‹#›</a:t>
            </a:fld>
            <a:endParaRPr lang="en-US"/>
          </a:p>
        </p:txBody>
      </p:sp>
    </p:spTree>
    <p:extLst>
      <p:ext uri="{BB962C8B-B14F-4D97-AF65-F5344CB8AC3E}">
        <p14:creationId xmlns:p14="http://schemas.microsoft.com/office/powerpoint/2010/main" val="9587758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857C7A-E9AF-F943-BF81-D9C5C42D110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F461A3-A7C5-4B4D-9CC1-17D60B035164}"/>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8F2827-0A5A-9F43-B3A9-F7152477CE89}"/>
              </a:ext>
            </a:extLst>
          </p:cNvPr>
          <p:cNvSpPr>
            <a:spLocks noGrp="1"/>
          </p:cNvSpPr>
          <p:nvPr>
            <p:ph type="dt" sz="half" idx="10"/>
          </p:nvPr>
        </p:nvSpPr>
        <p:spPr/>
        <p:txBody>
          <a:bodyPr/>
          <a:lstStyle/>
          <a:p>
            <a:fld id="{DA1D30C5-3B0A-924C-8EE3-EA09C7E6AEB1}" type="datetimeFigureOut">
              <a:rPr lang="en-US" smtClean="0"/>
              <a:t>2/19/2021</a:t>
            </a:fld>
            <a:endParaRPr lang="en-US"/>
          </a:p>
        </p:txBody>
      </p:sp>
      <p:sp>
        <p:nvSpPr>
          <p:cNvPr id="5" name="Footer Placeholder 4">
            <a:extLst>
              <a:ext uri="{FF2B5EF4-FFF2-40B4-BE49-F238E27FC236}">
                <a16:creationId xmlns:a16="http://schemas.microsoft.com/office/drawing/2014/main" id="{999F5E9F-2D93-6C46-8658-EDA95CAB8A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F377CC-C19C-9347-A889-C26E913F0017}"/>
              </a:ext>
            </a:extLst>
          </p:cNvPr>
          <p:cNvSpPr>
            <a:spLocks noGrp="1"/>
          </p:cNvSpPr>
          <p:nvPr>
            <p:ph type="sldNum" sz="quarter" idx="12"/>
          </p:nvPr>
        </p:nvSpPr>
        <p:spPr/>
        <p:txBody>
          <a:bodyPr/>
          <a:lstStyle/>
          <a:p>
            <a:fld id="{6E07BE71-CFEC-0B43-BAEC-6D846A2A9130}" type="slidenum">
              <a:rPr lang="en-US" smtClean="0"/>
              <a:t>‹#›</a:t>
            </a:fld>
            <a:endParaRPr lang="en-US"/>
          </a:p>
        </p:txBody>
      </p:sp>
    </p:spTree>
    <p:extLst>
      <p:ext uri="{BB962C8B-B14F-4D97-AF65-F5344CB8AC3E}">
        <p14:creationId xmlns:p14="http://schemas.microsoft.com/office/powerpoint/2010/main" val="27303828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59925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1979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7269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9460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1179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1E746-CC73-8240-B833-4EAAAB0C98C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59D10C6-C34D-EC4A-9912-A5946469B4D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41D0D6-A16F-A148-851B-764A6119E061}"/>
              </a:ext>
            </a:extLst>
          </p:cNvPr>
          <p:cNvSpPr>
            <a:spLocks noGrp="1"/>
          </p:cNvSpPr>
          <p:nvPr>
            <p:ph type="dt" sz="half" idx="10"/>
          </p:nvPr>
        </p:nvSpPr>
        <p:spPr/>
        <p:txBody>
          <a:bodyPr/>
          <a:lstStyle/>
          <a:p>
            <a:fld id="{8BF532FB-F998-C243-89B0-68C84ACAC101}" type="datetimeFigureOut">
              <a:rPr lang="en-US" smtClean="0"/>
              <a:t>2/19/2021</a:t>
            </a:fld>
            <a:endParaRPr lang="en-US"/>
          </a:p>
        </p:txBody>
      </p:sp>
      <p:sp>
        <p:nvSpPr>
          <p:cNvPr id="5" name="Footer Placeholder 4">
            <a:extLst>
              <a:ext uri="{FF2B5EF4-FFF2-40B4-BE49-F238E27FC236}">
                <a16:creationId xmlns:a16="http://schemas.microsoft.com/office/drawing/2014/main" id="{76C9C606-5551-C34F-9A7B-04CC8E6004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15F8D8-A583-324C-ADA3-8D04B8B50E47}"/>
              </a:ext>
            </a:extLst>
          </p:cNvPr>
          <p:cNvSpPr>
            <a:spLocks noGrp="1"/>
          </p:cNvSpPr>
          <p:nvPr>
            <p:ph type="sldNum" sz="quarter" idx="12"/>
          </p:nvPr>
        </p:nvSpPr>
        <p:spPr/>
        <p:txBody>
          <a:bodyPr/>
          <a:lstStyle/>
          <a:p>
            <a:fld id="{D25A0018-4BE8-5745-8246-C786CAD31FB7}" type="slidenum">
              <a:rPr lang="en-US" smtClean="0"/>
              <a:t>‹#›</a:t>
            </a:fld>
            <a:endParaRPr lang="en-US"/>
          </a:p>
        </p:txBody>
      </p:sp>
    </p:spTree>
    <p:extLst>
      <p:ext uri="{BB962C8B-B14F-4D97-AF65-F5344CB8AC3E}">
        <p14:creationId xmlns:p14="http://schemas.microsoft.com/office/powerpoint/2010/main" val="3070660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8DA1A-F277-B246-BF6A-733C2F8A39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7089DC-29E0-BA47-84D0-265A890DF5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C0CA25-734F-C14A-8A8A-1A3921C9B30B}"/>
              </a:ext>
            </a:extLst>
          </p:cNvPr>
          <p:cNvSpPr>
            <a:spLocks noGrp="1"/>
          </p:cNvSpPr>
          <p:nvPr>
            <p:ph type="dt" sz="half" idx="10"/>
          </p:nvPr>
        </p:nvSpPr>
        <p:spPr/>
        <p:txBody>
          <a:bodyPr/>
          <a:lstStyle/>
          <a:p>
            <a:fld id="{8BF532FB-F998-C243-89B0-68C84ACAC101}" type="datetimeFigureOut">
              <a:rPr lang="en-US" smtClean="0"/>
              <a:t>2/19/2021</a:t>
            </a:fld>
            <a:endParaRPr lang="en-US"/>
          </a:p>
        </p:txBody>
      </p:sp>
      <p:sp>
        <p:nvSpPr>
          <p:cNvPr id="5" name="Footer Placeholder 4">
            <a:extLst>
              <a:ext uri="{FF2B5EF4-FFF2-40B4-BE49-F238E27FC236}">
                <a16:creationId xmlns:a16="http://schemas.microsoft.com/office/drawing/2014/main" id="{E88E66B6-A8A0-DC41-894A-1EEADE3810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ACEF1C-0868-AC49-8F69-511FDDA6EA44}"/>
              </a:ext>
            </a:extLst>
          </p:cNvPr>
          <p:cNvSpPr>
            <a:spLocks noGrp="1"/>
          </p:cNvSpPr>
          <p:nvPr>
            <p:ph type="sldNum" sz="quarter" idx="12"/>
          </p:nvPr>
        </p:nvSpPr>
        <p:spPr/>
        <p:txBody>
          <a:bodyPr/>
          <a:lstStyle/>
          <a:p>
            <a:fld id="{D25A0018-4BE8-5745-8246-C786CAD31FB7}" type="slidenum">
              <a:rPr lang="en-US" smtClean="0"/>
              <a:t>‹#›</a:t>
            </a:fld>
            <a:endParaRPr lang="en-US"/>
          </a:p>
        </p:txBody>
      </p:sp>
    </p:spTree>
    <p:extLst>
      <p:ext uri="{BB962C8B-B14F-4D97-AF65-F5344CB8AC3E}">
        <p14:creationId xmlns:p14="http://schemas.microsoft.com/office/powerpoint/2010/main" val="3931096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CC218-C327-8140-BA91-5B9E64CF188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F9FC0B-42DE-AB4C-BFA2-03297AAB7A1A}"/>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08C7B2-DFD9-7D4E-8F2E-B54FADF7AD13}"/>
              </a:ext>
            </a:extLst>
          </p:cNvPr>
          <p:cNvSpPr>
            <a:spLocks noGrp="1"/>
          </p:cNvSpPr>
          <p:nvPr>
            <p:ph type="dt" sz="half" idx="10"/>
          </p:nvPr>
        </p:nvSpPr>
        <p:spPr/>
        <p:txBody>
          <a:bodyPr/>
          <a:lstStyle/>
          <a:p>
            <a:fld id="{8BF532FB-F998-C243-89B0-68C84ACAC101}" type="datetimeFigureOut">
              <a:rPr lang="en-US" smtClean="0"/>
              <a:t>2/19/2021</a:t>
            </a:fld>
            <a:endParaRPr lang="en-US"/>
          </a:p>
        </p:txBody>
      </p:sp>
      <p:sp>
        <p:nvSpPr>
          <p:cNvPr id="5" name="Footer Placeholder 4">
            <a:extLst>
              <a:ext uri="{FF2B5EF4-FFF2-40B4-BE49-F238E27FC236}">
                <a16:creationId xmlns:a16="http://schemas.microsoft.com/office/drawing/2014/main" id="{50F669A2-2E4D-2248-A2E5-BA8962B7A6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3E0F4B-0BD3-E344-9D07-B5189F3C2514}"/>
              </a:ext>
            </a:extLst>
          </p:cNvPr>
          <p:cNvSpPr>
            <a:spLocks noGrp="1"/>
          </p:cNvSpPr>
          <p:nvPr>
            <p:ph type="sldNum" sz="quarter" idx="12"/>
          </p:nvPr>
        </p:nvSpPr>
        <p:spPr/>
        <p:txBody>
          <a:bodyPr/>
          <a:lstStyle/>
          <a:p>
            <a:fld id="{D25A0018-4BE8-5745-8246-C786CAD31FB7}" type="slidenum">
              <a:rPr lang="en-US" smtClean="0"/>
              <a:t>‹#›</a:t>
            </a:fld>
            <a:endParaRPr lang="en-US"/>
          </a:p>
        </p:txBody>
      </p:sp>
    </p:spTree>
    <p:extLst>
      <p:ext uri="{BB962C8B-B14F-4D97-AF65-F5344CB8AC3E}">
        <p14:creationId xmlns:p14="http://schemas.microsoft.com/office/powerpoint/2010/main" val="1395114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226A1-B166-7042-86CD-8046C04DBC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AA5DAA-D041-2440-808E-56C61C02CBEB}"/>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7E748D-1DD7-8940-8EBA-6BCEF0D45391}"/>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7C90A5-02B0-E240-9E3A-94A0185249B6}"/>
              </a:ext>
            </a:extLst>
          </p:cNvPr>
          <p:cNvSpPr>
            <a:spLocks noGrp="1"/>
          </p:cNvSpPr>
          <p:nvPr>
            <p:ph type="dt" sz="half" idx="10"/>
          </p:nvPr>
        </p:nvSpPr>
        <p:spPr/>
        <p:txBody>
          <a:bodyPr/>
          <a:lstStyle/>
          <a:p>
            <a:fld id="{8BF532FB-F998-C243-89B0-68C84ACAC101}" type="datetimeFigureOut">
              <a:rPr lang="en-US" smtClean="0"/>
              <a:t>2/19/2021</a:t>
            </a:fld>
            <a:endParaRPr lang="en-US"/>
          </a:p>
        </p:txBody>
      </p:sp>
      <p:sp>
        <p:nvSpPr>
          <p:cNvPr id="6" name="Footer Placeholder 5">
            <a:extLst>
              <a:ext uri="{FF2B5EF4-FFF2-40B4-BE49-F238E27FC236}">
                <a16:creationId xmlns:a16="http://schemas.microsoft.com/office/drawing/2014/main" id="{37CCFF97-B139-F84A-819D-13739413C3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5C2992-0533-664B-BF68-896328754697}"/>
              </a:ext>
            </a:extLst>
          </p:cNvPr>
          <p:cNvSpPr>
            <a:spLocks noGrp="1"/>
          </p:cNvSpPr>
          <p:nvPr>
            <p:ph type="sldNum" sz="quarter" idx="12"/>
          </p:nvPr>
        </p:nvSpPr>
        <p:spPr/>
        <p:txBody>
          <a:bodyPr/>
          <a:lstStyle/>
          <a:p>
            <a:fld id="{D25A0018-4BE8-5745-8246-C786CAD31FB7}" type="slidenum">
              <a:rPr lang="en-US" smtClean="0"/>
              <a:t>‹#›</a:t>
            </a:fld>
            <a:endParaRPr lang="en-US"/>
          </a:p>
        </p:txBody>
      </p:sp>
    </p:spTree>
    <p:extLst>
      <p:ext uri="{BB962C8B-B14F-4D97-AF65-F5344CB8AC3E}">
        <p14:creationId xmlns:p14="http://schemas.microsoft.com/office/powerpoint/2010/main" val="26174204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11.xml"/><Relationship Id="rId1" Type="http://schemas.openxmlformats.org/officeDocument/2006/relationships/slideLayout" Target="../slideLayouts/slideLayout29.xml"/></Relationships>
</file>

<file path=ppt/slideMasters/_rels/slideMaster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13.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5.xml"/><Relationship Id="rId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9.xml"/><Relationship Id="rId1"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5DAA"/>
        </a:solidFill>
        <a:effectLst/>
      </p:bgPr>
    </p:bg>
    <p:spTree>
      <p:nvGrpSpPr>
        <p:cNvPr id="1" name=""/>
        <p:cNvGrpSpPr/>
        <p:nvPr/>
      </p:nvGrpSpPr>
      <p:grpSpPr>
        <a:xfrm>
          <a:off x="0" y="0"/>
          <a:ext cx="0" cy="0"/>
          <a:chOff x="0" y="0"/>
          <a:chExt cx="0" cy="0"/>
        </a:xfrm>
      </p:grpSpPr>
      <p:sp>
        <p:nvSpPr>
          <p:cNvPr id="2" name="TextBox 2"/>
          <p:cNvSpPr txBox="1"/>
          <p:nvPr userDrawn="1"/>
        </p:nvSpPr>
        <p:spPr>
          <a:xfrm>
            <a:off x="7825340" y="6516016"/>
            <a:ext cx="1318661" cy="338554"/>
          </a:xfrm>
          <a:prstGeom prst="rect">
            <a:avLst/>
          </a:prstGeom>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600" b="1" dirty="0">
                <a:solidFill>
                  <a:prstClr val="white"/>
                </a:solidFill>
                <a:latin typeface="Arial Narrow Bold"/>
                <a:cs typeface="Arial Narrow Bold"/>
              </a:rPr>
              <a:t>2021</a:t>
            </a:r>
          </a:p>
        </p:txBody>
      </p:sp>
      <p:pic>
        <p:nvPicPr>
          <p:cNvPr id="5" name="Picture 4" descr="RotaryMoE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11789" y="579440"/>
            <a:ext cx="3157537" cy="3157537"/>
          </a:xfrm>
          <a:prstGeom prst="rect">
            <a:avLst/>
          </a:prstGeom>
        </p:spPr>
      </p:pic>
      <p:pic>
        <p:nvPicPr>
          <p:cNvPr id="6" name="Picture 5" descr="RotaryMBS_REV-Gold-RGB.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7500" y="5932488"/>
            <a:ext cx="1587500" cy="596430"/>
          </a:xfrm>
          <a:prstGeom prst="rect">
            <a:avLst/>
          </a:prstGeom>
        </p:spPr>
      </p:pic>
    </p:spTree>
    <p:extLst>
      <p:ext uri="{BB962C8B-B14F-4D97-AF65-F5344CB8AC3E}">
        <p14:creationId xmlns:p14="http://schemas.microsoft.com/office/powerpoint/2010/main" val="1479314050"/>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005DAA"/>
        </a:solidFill>
        <a:effectLst/>
      </p:bgPr>
    </p:bg>
    <p:spTree>
      <p:nvGrpSpPr>
        <p:cNvPr id="1" name=""/>
        <p:cNvGrpSpPr/>
        <p:nvPr/>
      </p:nvGrpSpPr>
      <p:grpSpPr>
        <a:xfrm>
          <a:off x="0" y="0"/>
          <a:ext cx="0" cy="0"/>
          <a:chOff x="0" y="0"/>
          <a:chExt cx="0" cy="0"/>
        </a:xfrm>
      </p:grpSpPr>
      <p:sp>
        <p:nvSpPr>
          <p:cNvPr id="2" name="TextBox 2"/>
          <p:cNvSpPr txBox="1"/>
          <p:nvPr userDrawn="1"/>
        </p:nvSpPr>
        <p:spPr>
          <a:xfrm>
            <a:off x="7825340" y="6516016"/>
            <a:ext cx="1318661" cy="338554"/>
          </a:xfrm>
          <a:prstGeom prst="rect">
            <a:avLst/>
          </a:prstGeom>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600" b="1" dirty="0">
                <a:solidFill>
                  <a:prstClr val="white"/>
                </a:solidFill>
                <a:latin typeface="Arial Narrow Bold"/>
                <a:cs typeface="Arial Narrow Bold"/>
              </a:rPr>
              <a:t>2021</a:t>
            </a:r>
          </a:p>
        </p:txBody>
      </p:sp>
      <p:pic>
        <p:nvPicPr>
          <p:cNvPr id="4" name="Picture 3" descr="RotaryMBS_REV-Gold-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7500" y="5932488"/>
            <a:ext cx="1587500" cy="596430"/>
          </a:xfrm>
          <a:prstGeom prst="rect">
            <a:avLst/>
          </a:prstGeom>
        </p:spPr>
      </p:pic>
      <p:sp>
        <p:nvSpPr>
          <p:cNvPr id="3" name="Footer Placeholder 2">
            <a:extLst>
              <a:ext uri="{FF2B5EF4-FFF2-40B4-BE49-F238E27FC236}">
                <a16:creationId xmlns:a16="http://schemas.microsoft.com/office/drawing/2014/main" id="{F2DADC4B-6E2B-E84A-8C96-848F1517BAEA}"/>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01758099"/>
      </p:ext>
    </p:extLst>
  </p:cSld>
  <p:clrMap bg1="lt1" tx1="dk1" bg2="lt2" tx2="dk2" accent1="accent1" accent2="accent2" accent3="accent3" accent4="accent4" accent5="accent5" accent6="accent6" hlink="hlink" folHlink="folHlink"/>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2"/>
          <p:cNvSpPr txBox="1"/>
          <p:nvPr userDrawn="1"/>
        </p:nvSpPr>
        <p:spPr>
          <a:xfrm>
            <a:off x="7825340" y="6516016"/>
            <a:ext cx="1318661" cy="338554"/>
          </a:xfrm>
          <a:prstGeom prst="rect">
            <a:avLst/>
          </a:prstGeom>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600" b="1" dirty="0">
                <a:solidFill>
                  <a:prstClr val="black"/>
                </a:solidFill>
                <a:latin typeface="Arial Narrow Bold"/>
                <a:cs typeface="Arial Narrow Bold"/>
              </a:rPr>
              <a:t>2021</a:t>
            </a:r>
          </a:p>
        </p:txBody>
      </p:sp>
      <p:pic>
        <p:nvPicPr>
          <p:cNvPr id="3" name="Picture 2" descr="RotaryMBS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5913" y="5932490"/>
            <a:ext cx="1587500" cy="596431"/>
          </a:xfrm>
          <a:prstGeom prst="rect">
            <a:avLst/>
          </a:prstGeom>
        </p:spPr>
      </p:pic>
      <p:sp>
        <p:nvSpPr>
          <p:cNvPr id="4" name="Rectangle 3"/>
          <p:cNvSpPr/>
          <p:nvPr userDrawn="1"/>
        </p:nvSpPr>
        <p:spPr>
          <a:xfrm>
            <a:off x="0" y="1809"/>
            <a:ext cx="9144000" cy="1272954"/>
          </a:xfrm>
          <a:prstGeom prst="rect">
            <a:avLst/>
          </a:prstGeom>
          <a:solidFill>
            <a:srgbClr val="005DA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sp>
        <p:nvSpPr>
          <p:cNvPr id="5" name="Footer Placeholder 4">
            <a:extLst>
              <a:ext uri="{FF2B5EF4-FFF2-40B4-BE49-F238E27FC236}">
                <a16:creationId xmlns:a16="http://schemas.microsoft.com/office/drawing/2014/main" id="{ABD57A06-F2E2-5045-887C-FE997EC1213A}"/>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55333032"/>
      </p:ext>
    </p:extLst>
  </p:cSld>
  <p:clrMap bg1="lt1" tx1="dk1" bg2="lt2" tx2="dk2" accent1="accent1" accent2="accent2" accent3="accent3" accent4="accent4" accent5="accent5" accent6="accent6" hlink="hlink" folHlink="folHlink"/>
  <p:sldLayoutIdLst>
    <p:sldLayoutId id="214748367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2"/>
          <p:cNvSpPr txBox="1"/>
          <p:nvPr userDrawn="1"/>
        </p:nvSpPr>
        <p:spPr>
          <a:xfrm>
            <a:off x="7825340" y="6516016"/>
            <a:ext cx="1318661" cy="338554"/>
          </a:xfrm>
          <a:prstGeom prst="rect">
            <a:avLst/>
          </a:prstGeom>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600" b="1" dirty="0">
                <a:solidFill>
                  <a:prstClr val="black"/>
                </a:solidFill>
                <a:latin typeface="Arial Narrow Bold"/>
                <a:cs typeface="Arial Narrow Bold"/>
              </a:rPr>
              <a:t>2021</a:t>
            </a:r>
          </a:p>
        </p:txBody>
      </p:sp>
      <p:pic>
        <p:nvPicPr>
          <p:cNvPr id="3" name="Picture 2" descr="RotaryMBS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8139" y="5939309"/>
            <a:ext cx="1587500" cy="596431"/>
          </a:xfrm>
          <a:prstGeom prst="rect">
            <a:avLst/>
          </a:prstGeom>
        </p:spPr>
      </p:pic>
      <p:sp>
        <p:nvSpPr>
          <p:cNvPr id="4" name="Footer Placeholder 3">
            <a:extLst>
              <a:ext uri="{FF2B5EF4-FFF2-40B4-BE49-F238E27FC236}">
                <a16:creationId xmlns:a16="http://schemas.microsoft.com/office/drawing/2014/main" id="{D3847EF2-30DC-B147-8762-0B34B9844CD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5551219"/>
      </p:ext>
    </p:extLst>
  </p:cSld>
  <p:clrMap bg1="lt1" tx1="dk1" bg2="lt2" tx2="dk2" accent1="accent1" accent2="accent2" accent3="accent3" accent4="accent4" accent5="accent5" accent6="accent6" hlink="hlink" folHlink="folHlink"/>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585858"/>
          </a:solidFill>
          <a:latin typeface="+mn-lt"/>
          <a:ea typeface="+mn-ea"/>
          <a:cs typeface="+mn-cs"/>
        </a:defRPr>
      </a:lvl1pPr>
      <a:lvl2pPr marL="457200" indent="0" algn="l" defTabSz="457200" rtl="0" eaLnBrk="1" latinLnBrk="0" hangingPunct="1">
        <a:spcBef>
          <a:spcPct val="20000"/>
        </a:spcBef>
        <a:buFont typeface="Arial"/>
        <a:buNone/>
        <a:defRPr sz="2800" kern="1200">
          <a:solidFill>
            <a:srgbClr val="585858"/>
          </a:solidFill>
          <a:latin typeface="+mn-lt"/>
          <a:ea typeface="+mn-ea"/>
          <a:cs typeface="+mn-cs"/>
        </a:defRPr>
      </a:lvl2pPr>
      <a:lvl3pPr marL="914400" indent="0" algn="l" defTabSz="457200" rtl="0" eaLnBrk="1" latinLnBrk="0" hangingPunct="1">
        <a:spcBef>
          <a:spcPct val="20000"/>
        </a:spcBef>
        <a:buFont typeface="Arial"/>
        <a:buNone/>
        <a:defRPr sz="2400" kern="1200">
          <a:solidFill>
            <a:srgbClr val="585858"/>
          </a:solidFill>
          <a:latin typeface="+mn-lt"/>
          <a:ea typeface="+mn-ea"/>
          <a:cs typeface="+mn-cs"/>
        </a:defRPr>
      </a:lvl3pPr>
      <a:lvl4pPr marL="1371600" indent="0" algn="l" defTabSz="457200" rtl="0" eaLnBrk="1" latinLnBrk="0" hangingPunct="1">
        <a:spcBef>
          <a:spcPct val="20000"/>
        </a:spcBef>
        <a:buFont typeface="Arial"/>
        <a:buNone/>
        <a:defRPr sz="2000" kern="1200">
          <a:solidFill>
            <a:srgbClr val="585858"/>
          </a:solidFill>
          <a:latin typeface="+mn-lt"/>
          <a:ea typeface="+mn-ea"/>
          <a:cs typeface="+mn-cs"/>
        </a:defRPr>
      </a:lvl4pPr>
      <a:lvl5pPr marL="1828800" indent="0" algn="l" defTabSz="457200" rtl="0" eaLnBrk="1" latinLnBrk="0" hangingPunct="1">
        <a:spcBef>
          <a:spcPct val="20000"/>
        </a:spcBef>
        <a:buFont typeface="Arial"/>
        <a:buNone/>
        <a:defRPr sz="2000" kern="1200">
          <a:solidFill>
            <a:srgbClr val="5858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rgbClr val="005DAA"/>
        </a:solidFill>
        <a:effectLst/>
      </p:bgPr>
    </p:bg>
    <p:spTree>
      <p:nvGrpSpPr>
        <p:cNvPr id="1" name=""/>
        <p:cNvGrpSpPr/>
        <p:nvPr/>
      </p:nvGrpSpPr>
      <p:grpSpPr>
        <a:xfrm>
          <a:off x="0" y="0"/>
          <a:ext cx="0" cy="0"/>
          <a:chOff x="0" y="0"/>
          <a:chExt cx="0" cy="0"/>
        </a:xfrm>
      </p:grpSpPr>
      <p:sp>
        <p:nvSpPr>
          <p:cNvPr id="2" name="TextBox 2"/>
          <p:cNvSpPr txBox="1"/>
          <p:nvPr userDrawn="1"/>
        </p:nvSpPr>
        <p:spPr>
          <a:xfrm>
            <a:off x="7825340" y="6516016"/>
            <a:ext cx="1318661" cy="338554"/>
          </a:xfrm>
          <a:prstGeom prst="rect">
            <a:avLst/>
          </a:prstGeom>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600" b="1" dirty="0">
                <a:solidFill>
                  <a:prstClr val="white"/>
                </a:solidFill>
                <a:latin typeface="Arial Narrow Bold"/>
                <a:cs typeface="Arial Narrow Bold"/>
              </a:rPr>
              <a:t>2021</a:t>
            </a:r>
          </a:p>
        </p:txBody>
      </p:sp>
      <p:pic>
        <p:nvPicPr>
          <p:cNvPr id="4" name="Picture 3" descr="RotaryMBS_REV-Gold-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7500" y="5932488"/>
            <a:ext cx="1587500" cy="596430"/>
          </a:xfrm>
          <a:prstGeom prst="rect">
            <a:avLst/>
          </a:prstGeom>
        </p:spPr>
      </p:pic>
      <p:sp>
        <p:nvSpPr>
          <p:cNvPr id="3" name="Footer Placeholder 2">
            <a:extLst>
              <a:ext uri="{FF2B5EF4-FFF2-40B4-BE49-F238E27FC236}">
                <a16:creationId xmlns:a16="http://schemas.microsoft.com/office/drawing/2014/main" id="{AC3EA316-DFC6-6A4A-AE8B-65457381BC7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3200827777"/>
      </p:ext>
    </p:extLst>
  </p:cSld>
  <p:clrMap bg1="lt1" tx1="dk1" bg2="lt2" tx2="dk2" accent1="accent1" accent2="accent2" accent3="accent3" accent4="accent4" accent5="accent5" accent6="accent6" hlink="hlink" folHlink="folHlink"/>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2"/>
          <p:cNvSpPr txBox="1"/>
          <p:nvPr userDrawn="1"/>
        </p:nvSpPr>
        <p:spPr>
          <a:xfrm>
            <a:off x="7825340" y="6516016"/>
            <a:ext cx="1318661" cy="338554"/>
          </a:xfrm>
          <a:prstGeom prst="rect">
            <a:avLst/>
          </a:prstGeom>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600" b="1" dirty="0">
                <a:solidFill>
                  <a:prstClr val="black"/>
                </a:solidFill>
                <a:latin typeface="Arial Narrow Bold"/>
                <a:cs typeface="Arial Narrow Bold"/>
              </a:rPr>
              <a:t>2021</a:t>
            </a:r>
          </a:p>
        </p:txBody>
      </p:sp>
      <p:pic>
        <p:nvPicPr>
          <p:cNvPr id="3" name="Picture 2" descr="RotaryMBS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5913" y="5932490"/>
            <a:ext cx="1587500" cy="596431"/>
          </a:xfrm>
          <a:prstGeom prst="rect">
            <a:avLst/>
          </a:prstGeom>
        </p:spPr>
      </p:pic>
      <p:sp>
        <p:nvSpPr>
          <p:cNvPr id="4" name="Rectangle 3"/>
          <p:cNvSpPr/>
          <p:nvPr userDrawn="1"/>
        </p:nvSpPr>
        <p:spPr>
          <a:xfrm>
            <a:off x="0" y="1809"/>
            <a:ext cx="9144000" cy="1272954"/>
          </a:xfrm>
          <a:prstGeom prst="rect">
            <a:avLst/>
          </a:prstGeom>
          <a:solidFill>
            <a:srgbClr val="005DA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spTree>
    <p:extLst>
      <p:ext uri="{BB962C8B-B14F-4D97-AF65-F5344CB8AC3E}">
        <p14:creationId xmlns:p14="http://schemas.microsoft.com/office/powerpoint/2010/main" val="1647269897"/>
      </p:ext>
    </p:extLst>
  </p:cSld>
  <p:clrMap bg1="lt1" tx1="dk1" bg2="lt2" tx2="dk2" accent1="accent1" accent2="accent2" accent3="accent3" accent4="accent4" accent5="accent5" accent6="accent6" hlink="hlink" folHlink="folHlink"/>
  <p:sldLayoutIdLst>
    <p:sldLayoutId id="214748366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2"/>
          <p:cNvSpPr txBox="1"/>
          <p:nvPr userDrawn="1"/>
        </p:nvSpPr>
        <p:spPr>
          <a:xfrm>
            <a:off x="7825340" y="6516016"/>
            <a:ext cx="1318661" cy="338554"/>
          </a:xfrm>
          <a:prstGeom prst="rect">
            <a:avLst/>
          </a:prstGeom>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600" b="1" dirty="0">
                <a:solidFill>
                  <a:prstClr val="black"/>
                </a:solidFill>
                <a:latin typeface="Arial Narrow Bold"/>
                <a:cs typeface="Arial Narrow Bold"/>
              </a:rPr>
              <a:t>2021</a:t>
            </a:r>
          </a:p>
        </p:txBody>
      </p:sp>
      <p:pic>
        <p:nvPicPr>
          <p:cNvPr id="3" name="Picture 2" descr="RotaryMBS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5913" y="5932490"/>
            <a:ext cx="1587500" cy="596431"/>
          </a:xfrm>
          <a:prstGeom prst="rect">
            <a:avLst/>
          </a:prstGeom>
        </p:spPr>
      </p:pic>
      <p:sp>
        <p:nvSpPr>
          <p:cNvPr id="4" name="Rectangle 3"/>
          <p:cNvSpPr/>
          <p:nvPr userDrawn="1"/>
        </p:nvSpPr>
        <p:spPr>
          <a:xfrm>
            <a:off x="0" y="1809"/>
            <a:ext cx="9144000" cy="1272954"/>
          </a:xfrm>
          <a:prstGeom prst="rect">
            <a:avLst/>
          </a:prstGeom>
          <a:solidFill>
            <a:srgbClr val="005DA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spTree>
    <p:extLst>
      <p:ext uri="{BB962C8B-B14F-4D97-AF65-F5344CB8AC3E}">
        <p14:creationId xmlns:p14="http://schemas.microsoft.com/office/powerpoint/2010/main" val="4096250450"/>
      </p:ext>
    </p:extLst>
  </p:cSld>
  <p:clrMap bg1="lt1" tx1="dk1" bg2="lt2" tx2="dk2" accent1="accent1" accent2="accent2" accent3="accent3" accent4="accent4" accent5="accent5" accent6="accent6" hlink="hlink" folHlink="folHlink"/>
  <p:sldLayoutIdLst>
    <p:sldLayoutId id="2147483665"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5DAA"/>
        </a:solidFill>
        <a:effectLst/>
      </p:bgPr>
    </p:bg>
    <p:spTree>
      <p:nvGrpSpPr>
        <p:cNvPr id="1" name=""/>
        <p:cNvGrpSpPr/>
        <p:nvPr/>
      </p:nvGrpSpPr>
      <p:grpSpPr>
        <a:xfrm>
          <a:off x="0" y="0"/>
          <a:ext cx="0" cy="0"/>
          <a:chOff x="0" y="0"/>
          <a:chExt cx="0" cy="0"/>
        </a:xfrm>
      </p:grpSpPr>
      <p:sp>
        <p:nvSpPr>
          <p:cNvPr id="2" name="TextBox 2"/>
          <p:cNvSpPr txBox="1"/>
          <p:nvPr userDrawn="1"/>
        </p:nvSpPr>
        <p:spPr>
          <a:xfrm>
            <a:off x="7825340" y="6516016"/>
            <a:ext cx="1318661" cy="338554"/>
          </a:xfrm>
          <a:prstGeom prst="rect">
            <a:avLst/>
          </a:prstGeom>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600" b="1" dirty="0">
                <a:solidFill>
                  <a:prstClr val="white"/>
                </a:solidFill>
                <a:latin typeface="Arial Narrow Bold"/>
                <a:cs typeface="Arial Narrow Bold"/>
              </a:rPr>
              <a:t>2021</a:t>
            </a:r>
          </a:p>
        </p:txBody>
      </p:sp>
      <p:pic>
        <p:nvPicPr>
          <p:cNvPr id="3" name="Picture 2" descr="RotaryMoE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11789" y="579440"/>
            <a:ext cx="3157537" cy="3157537"/>
          </a:xfrm>
          <a:prstGeom prst="rect">
            <a:avLst/>
          </a:prstGeom>
        </p:spPr>
      </p:pic>
      <p:pic>
        <p:nvPicPr>
          <p:cNvPr id="4" name="Picture 3" descr="RotaryMBS_REV-Gold-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500" y="5932488"/>
            <a:ext cx="1587500" cy="596430"/>
          </a:xfrm>
          <a:prstGeom prst="rect">
            <a:avLst/>
          </a:prstGeom>
        </p:spPr>
      </p:pic>
    </p:spTree>
    <p:extLst>
      <p:ext uri="{BB962C8B-B14F-4D97-AF65-F5344CB8AC3E}">
        <p14:creationId xmlns:p14="http://schemas.microsoft.com/office/powerpoint/2010/main" val="258942136"/>
      </p:ext>
    </p:extLst>
  </p:cSld>
  <p:clrMap bg1="lt1" tx1="dk1" bg2="lt2" tx2="dk2" accent1="accent1" accent2="accent2" accent3="accent3" accent4="accent4" accent5="accent5" accent6="accent6" hlink="hlink" folHlink="folHlink"/>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2"/>
          <p:cNvSpPr txBox="1"/>
          <p:nvPr userDrawn="1"/>
        </p:nvSpPr>
        <p:spPr>
          <a:xfrm>
            <a:off x="7825340" y="6516016"/>
            <a:ext cx="1318661" cy="338554"/>
          </a:xfrm>
          <a:prstGeom prst="rect">
            <a:avLst/>
          </a:prstGeom>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600" b="1" dirty="0">
                <a:solidFill>
                  <a:prstClr val="black"/>
                </a:solidFill>
                <a:latin typeface="Arial Narrow Bold"/>
                <a:cs typeface="Arial Narrow Bold"/>
              </a:rPr>
              <a:t>2021</a:t>
            </a:r>
          </a:p>
        </p:txBody>
      </p:sp>
      <p:pic>
        <p:nvPicPr>
          <p:cNvPr id="3" name="Picture 2" descr="RotaryMBS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5913" y="5932490"/>
            <a:ext cx="1587500" cy="596431"/>
          </a:xfrm>
          <a:prstGeom prst="rect">
            <a:avLst/>
          </a:prstGeom>
        </p:spPr>
      </p:pic>
      <p:sp>
        <p:nvSpPr>
          <p:cNvPr id="4" name="Rectangle 3"/>
          <p:cNvSpPr/>
          <p:nvPr userDrawn="1"/>
        </p:nvSpPr>
        <p:spPr>
          <a:xfrm>
            <a:off x="0" y="1809"/>
            <a:ext cx="9144000" cy="1272954"/>
          </a:xfrm>
          <a:prstGeom prst="rect">
            <a:avLst/>
          </a:prstGeom>
          <a:solidFill>
            <a:srgbClr val="005DA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spTree>
    <p:extLst>
      <p:ext uri="{BB962C8B-B14F-4D97-AF65-F5344CB8AC3E}">
        <p14:creationId xmlns:p14="http://schemas.microsoft.com/office/powerpoint/2010/main" val="2721569779"/>
      </p:ext>
    </p:extLst>
  </p:cSld>
  <p:clrMap bg1="lt1" tx1="dk1" bg2="lt2" tx2="dk2" accent1="accent1" accent2="accent2" accent3="accent3" accent4="accent4" accent5="accent5" accent6="accent6" hlink="hlink" folHlink="folHlink"/>
  <p:sldLayoutIdLst>
    <p:sldLayoutId id="214748366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005DAA"/>
        </a:solidFill>
        <a:effectLst/>
      </p:bgPr>
    </p:bg>
    <p:spTree>
      <p:nvGrpSpPr>
        <p:cNvPr id="1" name=""/>
        <p:cNvGrpSpPr/>
        <p:nvPr/>
      </p:nvGrpSpPr>
      <p:grpSpPr>
        <a:xfrm>
          <a:off x="0" y="0"/>
          <a:ext cx="0" cy="0"/>
          <a:chOff x="0" y="0"/>
          <a:chExt cx="0" cy="0"/>
        </a:xfrm>
      </p:grpSpPr>
      <p:sp>
        <p:nvSpPr>
          <p:cNvPr id="2" name="TextBox 2"/>
          <p:cNvSpPr txBox="1"/>
          <p:nvPr userDrawn="1"/>
        </p:nvSpPr>
        <p:spPr>
          <a:xfrm>
            <a:off x="7825340" y="6516016"/>
            <a:ext cx="1318661" cy="338554"/>
          </a:xfrm>
          <a:prstGeom prst="rect">
            <a:avLst/>
          </a:prstGeom>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600" b="1" dirty="0">
                <a:solidFill>
                  <a:prstClr val="white"/>
                </a:solidFill>
                <a:latin typeface="Arial Narrow Bold"/>
                <a:cs typeface="Arial Narrow Bold"/>
              </a:rPr>
              <a:t>2021</a:t>
            </a:r>
          </a:p>
        </p:txBody>
      </p:sp>
      <p:pic>
        <p:nvPicPr>
          <p:cNvPr id="3" name="Picture 2" descr="RotaryMoE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11789" y="579440"/>
            <a:ext cx="3157537" cy="3157537"/>
          </a:xfrm>
          <a:prstGeom prst="rect">
            <a:avLst/>
          </a:prstGeom>
        </p:spPr>
      </p:pic>
      <p:pic>
        <p:nvPicPr>
          <p:cNvPr id="4" name="Picture 3" descr="RotaryMBS_REV-Gold-RGB.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7500" y="5932488"/>
            <a:ext cx="1587500" cy="596430"/>
          </a:xfrm>
          <a:prstGeom prst="rect">
            <a:avLst/>
          </a:prstGeom>
        </p:spPr>
      </p:pic>
    </p:spTree>
    <p:extLst>
      <p:ext uri="{BB962C8B-B14F-4D97-AF65-F5344CB8AC3E}">
        <p14:creationId xmlns:p14="http://schemas.microsoft.com/office/powerpoint/2010/main" val="705215194"/>
      </p:ext>
    </p:extLst>
  </p:cSld>
  <p:clrMap bg1="lt1" tx1="dk1" bg2="lt2" tx2="dk2" accent1="accent1" accent2="accent2" accent3="accent3" accent4="accent4" accent5="accent5" accent6="accent6" hlink="hlink" folHlink="folHlink"/>
  <p:sldLayoutIdLst>
    <p:sldLayoutId id="214748369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879232-6693-134E-90D2-F2566941639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0444BE-F7D8-1347-9827-99F7B37C395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02A979-D98C-A44F-974C-AC3B53034B37}"/>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F532FB-F998-C243-89B0-68C84ACAC101}" type="datetimeFigureOut">
              <a:rPr lang="en-US" smtClean="0"/>
              <a:t>2/19/2021</a:t>
            </a:fld>
            <a:endParaRPr lang="en-US"/>
          </a:p>
        </p:txBody>
      </p:sp>
      <p:sp>
        <p:nvSpPr>
          <p:cNvPr id="5" name="Footer Placeholder 4">
            <a:extLst>
              <a:ext uri="{FF2B5EF4-FFF2-40B4-BE49-F238E27FC236}">
                <a16:creationId xmlns:a16="http://schemas.microsoft.com/office/drawing/2014/main" id="{D2B70CEB-1050-164F-8356-3DD8BF5D6EE6}"/>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5621EC-44DE-D744-9553-2492F5C7C365}"/>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A0018-4BE8-5745-8246-C786CAD31FB7}" type="slidenum">
              <a:rPr lang="en-US" smtClean="0"/>
              <a:t>‹#›</a:t>
            </a:fld>
            <a:endParaRPr lang="en-US"/>
          </a:p>
        </p:txBody>
      </p:sp>
    </p:spTree>
    <p:extLst>
      <p:ext uri="{BB962C8B-B14F-4D97-AF65-F5344CB8AC3E}">
        <p14:creationId xmlns:p14="http://schemas.microsoft.com/office/powerpoint/2010/main" val="302465596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A6DC98-17AC-3540-967A-A993A61BAB6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B3CF48-D34E-C041-9652-A4E8CC2A4E9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2BFC72-E542-5B4A-BCE0-C3F37958630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1D30C5-3B0A-924C-8EE3-EA09C7E6AEB1}" type="datetimeFigureOut">
              <a:rPr lang="en-US" smtClean="0"/>
              <a:t>2/19/2021</a:t>
            </a:fld>
            <a:endParaRPr lang="en-US"/>
          </a:p>
        </p:txBody>
      </p:sp>
      <p:sp>
        <p:nvSpPr>
          <p:cNvPr id="5" name="Footer Placeholder 4">
            <a:extLst>
              <a:ext uri="{FF2B5EF4-FFF2-40B4-BE49-F238E27FC236}">
                <a16:creationId xmlns:a16="http://schemas.microsoft.com/office/drawing/2014/main" id="{5F1262F3-866E-1643-8C6C-56AAC8CD920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4A4D96-92BC-B441-8BC1-A2B141802DD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07BE71-CFEC-0B43-BAEC-6D846A2A9130}" type="slidenum">
              <a:rPr lang="en-US" smtClean="0"/>
              <a:t>‹#›</a:t>
            </a:fld>
            <a:endParaRPr lang="en-US"/>
          </a:p>
        </p:txBody>
      </p:sp>
    </p:spTree>
    <p:extLst>
      <p:ext uri="{BB962C8B-B14F-4D97-AF65-F5344CB8AC3E}">
        <p14:creationId xmlns:p14="http://schemas.microsoft.com/office/powerpoint/2010/main" val="291824004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2"/>
          <p:cNvSpPr txBox="1"/>
          <p:nvPr userDrawn="1"/>
        </p:nvSpPr>
        <p:spPr>
          <a:xfrm>
            <a:off x="7825340" y="6516016"/>
            <a:ext cx="1318661" cy="338554"/>
          </a:xfrm>
          <a:prstGeom prst="rect">
            <a:avLst/>
          </a:prstGeom>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600" b="1" dirty="0">
                <a:solidFill>
                  <a:prstClr val="black"/>
                </a:solidFill>
                <a:latin typeface="Arial Narrow Bold"/>
                <a:cs typeface="Arial Narrow Bold"/>
              </a:rPr>
              <a:t>2021</a:t>
            </a:r>
          </a:p>
        </p:txBody>
      </p:sp>
      <p:pic>
        <p:nvPicPr>
          <p:cNvPr id="3" name="Picture 2" descr="RotaryMBS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5913" y="5932490"/>
            <a:ext cx="1587500" cy="596431"/>
          </a:xfrm>
          <a:prstGeom prst="rect">
            <a:avLst/>
          </a:prstGeom>
        </p:spPr>
      </p:pic>
      <p:sp>
        <p:nvSpPr>
          <p:cNvPr id="4" name="Rectangle 3"/>
          <p:cNvSpPr/>
          <p:nvPr userDrawn="1"/>
        </p:nvSpPr>
        <p:spPr>
          <a:xfrm>
            <a:off x="0" y="1809"/>
            <a:ext cx="9144000" cy="1272954"/>
          </a:xfrm>
          <a:prstGeom prst="rect">
            <a:avLst/>
          </a:prstGeom>
          <a:solidFill>
            <a:srgbClr val="005DA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spTree>
    <p:extLst>
      <p:ext uri="{BB962C8B-B14F-4D97-AF65-F5344CB8AC3E}">
        <p14:creationId xmlns:p14="http://schemas.microsoft.com/office/powerpoint/2010/main" val="3490691535"/>
      </p:ext>
    </p:extLst>
  </p:cSld>
  <p:clrMap bg1="lt1" tx1="dk1" bg2="lt2" tx2="dk2" accent1="accent1" accent2="accent2" accent3="accent3" accent4="accent4" accent5="accent5" accent6="accent6" hlink="hlink" folHlink="folHlink"/>
  <p:sldLayoutIdLst>
    <p:sldLayoutId id="214748367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3" Type="http://schemas.openxmlformats.org/officeDocument/2006/relationships/hyperlink" Target="mailto:walt5160@yahoo.com" TargetMode="External"/><Relationship Id="rId2" Type="http://schemas.openxmlformats.org/officeDocument/2006/relationships/notesSlide" Target="../notesSlides/notesSlide12.xml"/><Relationship Id="rId1" Type="http://schemas.openxmlformats.org/officeDocument/2006/relationships/slideLayout" Target="../slideLayouts/slideLayout29.xml"/><Relationship Id="rId5" Type="http://schemas.openxmlformats.org/officeDocument/2006/relationships/hyperlink" Target="mailto:sheilahurst@mac.com" TargetMode="External"/><Relationship Id="rId4" Type="http://schemas.openxmlformats.org/officeDocument/2006/relationships/hyperlink" Target="mailto:info@danieschwartz.com"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hyperlink" Target="http://www.rotary5160.org/" TargetMode="Externa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89109" y="546208"/>
            <a:ext cx="4972713" cy="2812289"/>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5400" b="1" spc="-150" dirty="0">
                <a:solidFill>
                  <a:srgbClr val="FFFFFF"/>
                </a:solidFill>
                <a:latin typeface="+mn-lt"/>
                <a:cs typeface="Arial Narrow Bold"/>
              </a:rPr>
              <a:t>GRANT MANAGEMENT SEMINAR</a:t>
            </a:r>
          </a:p>
          <a:p>
            <a:pPr algn="l">
              <a:lnSpc>
                <a:spcPct val="80000"/>
              </a:lnSpc>
            </a:pPr>
            <a:endParaRPr lang="en-US" sz="5400" b="1" spc="-150" dirty="0">
              <a:solidFill>
                <a:srgbClr val="FFFFFF"/>
              </a:solidFill>
              <a:latin typeface="Arial Narrow Bold"/>
              <a:cs typeface="Arial Narrow Bold"/>
            </a:endParaRPr>
          </a:p>
        </p:txBody>
      </p:sp>
      <p:sp>
        <p:nvSpPr>
          <p:cNvPr id="6" name="Title 1"/>
          <p:cNvSpPr txBox="1">
            <a:spLocks/>
          </p:cNvSpPr>
          <p:nvPr/>
        </p:nvSpPr>
        <p:spPr>
          <a:xfrm>
            <a:off x="0" y="3499504"/>
            <a:ext cx="6991621" cy="1660777"/>
          </a:xfrm>
          <a:prstGeom prst="rect">
            <a:avLst/>
          </a:prstGeom>
        </p:spPr>
        <p:txBody>
          <a:bodyPr vert="horz" lIns="91440" tIns="45720" rIns="91440" bIns="45720" rtlCol="0" anchor="t">
            <a:normAutofit/>
          </a:bodyPr>
          <a:lstStyle>
            <a:lvl1pPr algn="l" defTabSz="457200" rtl="0" eaLnBrk="1" latinLnBrk="0" hangingPunct="1">
              <a:lnSpc>
                <a:spcPct val="80000"/>
              </a:lnSpc>
              <a:spcBef>
                <a:spcPct val="0"/>
              </a:spcBef>
              <a:buNone/>
              <a:defRPr sz="4800" b="1" i="0" kern="1200" spc="-150" baseline="0">
                <a:solidFill>
                  <a:srgbClr val="005DAA"/>
                </a:solidFill>
                <a:latin typeface="Arial Narrow Bold"/>
                <a:ea typeface="+mj-ea"/>
                <a:cs typeface="Arial Narrow Bold"/>
              </a:defRPr>
            </a:lvl1pPr>
          </a:lstStyle>
          <a:p>
            <a:pPr>
              <a:lnSpc>
                <a:spcPct val="90000"/>
              </a:lnSpc>
            </a:pPr>
            <a:r>
              <a:rPr lang="en-US" sz="3600" b="0" spc="0" dirty="0">
                <a:solidFill>
                  <a:srgbClr val="FFFFFF"/>
                </a:solidFill>
                <a:latin typeface="+mn-lt"/>
                <a:cs typeface="Arial"/>
              </a:rPr>
              <a:t> </a:t>
            </a:r>
            <a:r>
              <a:rPr lang="en-US" sz="3600" spc="0" dirty="0">
                <a:solidFill>
                  <a:srgbClr val="FFFFFF"/>
                </a:solidFill>
                <a:latin typeface="+mn-lt"/>
                <a:cs typeface="Arial"/>
              </a:rPr>
              <a:t>DISTRICT 5160</a:t>
            </a:r>
          </a:p>
          <a:p>
            <a:pPr>
              <a:lnSpc>
                <a:spcPct val="90000"/>
              </a:lnSpc>
            </a:pPr>
            <a:endParaRPr lang="en-US" sz="3600" spc="0" dirty="0">
              <a:solidFill>
                <a:srgbClr val="FFFFFF"/>
              </a:solidFill>
              <a:latin typeface="+mn-lt"/>
              <a:cs typeface="Arial"/>
            </a:endParaRPr>
          </a:p>
          <a:p>
            <a:pPr>
              <a:lnSpc>
                <a:spcPct val="90000"/>
              </a:lnSpc>
            </a:pPr>
            <a:r>
              <a:rPr lang="en-US" sz="3600" spc="0" dirty="0">
                <a:solidFill>
                  <a:srgbClr val="FFFFFF"/>
                </a:solidFill>
                <a:latin typeface="+mn-lt"/>
                <a:cs typeface="Arial"/>
              </a:rPr>
              <a:t> February 20, 2021</a:t>
            </a:r>
          </a:p>
        </p:txBody>
      </p:sp>
    </p:spTree>
    <p:extLst>
      <p:ext uri="{BB962C8B-B14F-4D97-AF65-F5344CB8AC3E}">
        <p14:creationId xmlns:p14="http://schemas.microsoft.com/office/powerpoint/2010/main" val="875102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88E602-2462-4CE9-A467-4912C2E135C2}"/>
              </a:ext>
            </a:extLst>
          </p:cNvPr>
          <p:cNvSpPr txBox="1"/>
          <p:nvPr/>
        </p:nvSpPr>
        <p:spPr>
          <a:xfrm>
            <a:off x="0" y="288675"/>
            <a:ext cx="9144000" cy="646331"/>
          </a:xfrm>
          <a:prstGeom prst="rect">
            <a:avLst/>
          </a:prstGeom>
          <a:noFill/>
        </p:spPr>
        <p:txBody>
          <a:bodyPr wrap="square">
            <a:spAutoFit/>
          </a:bodyPr>
          <a:lstStyle/>
          <a:p>
            <a:r>
              <a:rPr lang="en-US" sz="3600" b="1" dirty="0">
                <a:solidFill>
                  <a:schemeClr val="bg1"/>
                </a:solidFill>
              </a:rPr>
              <a:t>WHAT HAPPENS TO PAUL HARRIS DONATIONS?</a:t>
            </a:r>
            <a:endParaRPr lang="en-US" sz="3600" dirty="0">
              <a:solidFill>
                <a:schemeClr val="bg1"/>
              </a:solidFill>
            </a:endParaRPr>
          </a:p>
        </p:txBody>
      </p:sp>
      <p:sp>
        <p:nvSpPr>
          <p:cNvPr id="5" name="TextBox 4">
            <a:extLst>
              <a:ext uri="{FF2B5EF4-FFF2-40B4-BE49-F238E27FC236}">
                <a16:creationId xmlns:a16="http://schemas.microsoft.com/office/drawing/2014/main" id="{019C96B8-4FE8-40B9-8DBA-9D2E53FF1895}"/>
              </a:ext>
            </a:extLst>
          </p:cNvPr>
          <p:cNvSpPr txBox="1"/>
          <p:nvPr/>
        </p:nvSpPr>
        <p:spPr>
          <a:xfrm>
            <a:off x="0" y="1360464"/>
            <a:ext cx="9144000" cy="4401205"/>
          </a:xfrm>
          <a:prstGeom prst="rect">
            <a:avLst/>
          </a:prstGeom>
          <a:noFill/>
        </p:spPr>
        <p:txBody>
          <a:bodyPr wrap="square">
            <a:spAutoFit/>
          </a:bodyPr>
          <a:lstStyle/>
          <a:p>
            <a:pPr marL="285750" indent="-285750" algn="l">
              <a:buFont typeface="Arial" panose="020B0604020202020204" pitchFamily="34" charset="0"/>
              <a:buChar char="•"/>
            </a:pPr>
            <a:r>
              <a:rPr lang="en-US" sz="2800" b="1" dirty="0"/>
              <a:t>GOES TO THE ROTARY FOUNDATION ANNUAL FUND (TRF-SHARE)</a:t>
            </a:r>
          </a:p>
          <a:p>
            <a:pPr marL="285750" indent="-285750" algn="l">
              <a:buFont typeface="Arial" panose="020B0604020202020204" pitchFamily="34" charset="0"/>
              <a:buChar char="•"/>
            </a:pPr>
            <a:r>
              <a:rPr lang="en-US" sz="2800" b="1" dirty="0"/>
              <a:t>1/2 USED BY TRF FOR PROJECTS &amp; GLOBAL GRANT MATCHES</a:t>
            </a:r>
          </a:p>
          <a:p>
            <a:pPr marL="285750" indent="-285750" algn="l">
              <a:buFont typeface="Arial" panose="020B0604020202020204" pitchFamily="34" charset="0"/>
              <a:buChar char="•"/>
            </a:pPr>
            <a:r>
              <a:rPr lang="en-US" sz="2800" b="1" dirty="0"/>
              <a:t>1/2 FROM 3 YEARS BEFORE (PLUS ENDOWMENT EARNINGS) RETURNED TO DISTRICT 5160</a:t>
            </a:r>
          </a:p>
          <a:p>
            <a:pPr lvl="1"/>
            <a:r>
              <a:rPr lang="en-US" sz="2800" b="1" dirty="0"/>
              <a:t>50% FOR GLOBAL GRANT MATCHES</a:t>
            </a:r>
          </a:p>
          <a:p>
            <a:pPr lvl="1"/>
            <a:r>
              <a:rPr lang="en-US" sz="2800" b="1" dirty="0"/>
              <a:t>50% FOR DISTRICT GRANT MATCHES</a:t>
            </a:r>
          </a:p>
          <a:p>
            <a:pPr marL="349250" lvl="1" indent="0">
              <a:buNone/>
            </a:pPr>
            <a:r>
              <a:rPr lang="en-US" sz="2800" dirty="0"/>
              <a:t>Global Grant District Designated Funds (GG DDF)</a:t>
            </a:r>
          </a:p>
          <a:p>
            <a:pPr marL="349250" lvl="1" indent="0">
              <a:buNone/>
            </a:pPr>
            <a:r>
              <a:rPr lang="en-US" sz="2800" dirty="0"/>
              <a:t>District Grant District Designated Funds (DG DDF)</a:t>
            </a:r>
          </a:p>
        </p:txBody>
      </p:sp>
    </p:spTree>
    <p:extLst>
      <p:ext uri="{BB962C8B-B14F-4D97-AF65-F5344CB8AC3E}">
        <p14:creationId xmlns:p14="http://schemas.microsoft.com/office/powerpoint/2010/main" val="5136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879055-3182-499D-B845-6FDFC23AC7A1}"/>
              </a:ext>
            </a:extLst>
          </p:cNvPr>
          <p:cNvSpPr txBox="1"/>
          <p:nvPr/>
        </p:nvSpPr>
        <p:spPr>
          <a:xfrm>
            <a:off x="0" y="279257"/>
            <a:ext cx="9144000" cy="769441"/>
          </a:xfrm>
          <a:prstGeom prst="rect">
            <a:avLst/>
          </a:prstGeom>
          <a:noFill/>
        </p:spPr>
        <p:txBody>
          <a:bodyPr wrap="square">
            <a:spAutoFit/>
          </a:bodyPr>
          <a:lstStyle/>
          <a:p>
            <a:pPr algn="ctr"/>
            <a:r>
              <a:rPr lang="en-US" sz="4400" b="1" dirty="0">
                <a:solidFill>
                  <a:schemeClr val="bg1"/>
                </a:solidFill>
              </a:rPr>
              <a:t>DISTRICT GRANTS </a:t>
            </a:r>
            <a:endParaRPr lang="en-US" sz="4400" dirty="0">
              <a:solidFill>
                <a:schemeClr val="bg1"/>
              </a:solidFill>
            </a:endParaRPr>
          </a:p>
        </p:txBody>
      </p:sp>
      <p:sp>
        <p:nvSpPr>
          <p:cNvPr id="5" name="TextBox 4">
            <a:extLst>
              <a:ext uri="{FF2B5EF4-FFF2-40B4-BE49-F238E27FC236}">
                <a16:creationId xmlns:a16="http://schemas.microsoft.com/office/drawing/2014/main" id="{F35BDFD1-55E4-46C9-A5A8-18AF71A452F4}"/>
              </a:ext>
            </a:extLst>
          </p:cNvPr>
          <p:cNvSpPr txBox="1"/>
          <p:nvPr/>
        </p:nvSpPr>
        <p:spPr>
          <a:xfrm>
            <a:off x="161365" y="1490853"/>
            <a:ext cx="8821270" cy="3970318"/>
          </a:xfrm>
          <a:prstGeom prst="rect">
            <a:avLst/>
          </a:prstGeom>
          <a:noFill/>
        </p:spPr>
        <p:txBody>
          <a:bodyPr wrap="square">
            <a:spAutoFit/>
          </a:bodyPr>
          <a:lstStyle/>
          <a:p>
            <a:pPr marL="0" indent="0" algn="ctr">
              <a:buNone/>
            </a:pPr>
            <a:r>
              <a:rPr lang="en-US" sz="3600" b="1" dirty="0"/>
              <a:t>LOCAL PROJECTS</a:t>
            </a:r>
          </a:p>
          <a:p>
            <a:pPr marL="0" indent="0" algn="ctr">
              <a:buNone/>
            </a:pPr>
            <a:endParaRPr lang="en-US" sz="3600" b="1" dirty="0"/>
          </a:p>
          <a:p>
            <a:pPr marL="0" indent="0" algn="ctr">
              <a:buNone/>
            </a:pPr>
            <a:r>
              <a:rPr lang="en-US" sz="3600" b="1" dirty="0"/>
              <a:t>INTERNATIONAL PROJECTS</a:t>
            </a:r>
          </a:p>
          <a:p>
            <a:pPr marL="0" indent="0" algn="ctr">
              <a:buNone/>
            </a:pPr>
            <a:endParaRPr lang="en-US" sz="3600" b="1" dirty="0"/>
          </a:p>
          <a:p>
            <a:pPr marL="0" indent="0" algn="ctr">
              <a:buNone/>
            </a:pPr>
            <a:r>
              <a:rPr lang="en-US" sz="3600" b="1" dirty="0"/>
              <a:t>PROJECT FAIRS</a:t>
            </a:r>
          </a:p>
          <a:p>
            <a:pPr marL="0" indent="0" algn="ctr">
              <a:buNone/>
            </a:pPr>
            <a:endParaRPr lang="en-US" sz="3600" b="1" dirty="0"/>
          </a:p>
          <a:p>
            <a:pPr marL="0" indent="0" algn="ctr">
              <a:buNone/>
            </a:pPr>
            <a:r>
              <a:rPr lang="en-US" sz="3600" b="1" dirty="0"/>
              <a:t>GG COMMUNITY ASSESSMENTS</a:t>
            </a:r>
          </a:p>
        </p:txBody>
      </p:sp>
    </p:spTree>
    <p:extLst>
      <p:ext uri="{BB962C8B-B14F-4D97-AF65-F5344CB8AC3E}">
        <p14:creationId xmlns:p14="http://schemas.microsoft.com/office/powerpoint/2010/main" val="371423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B6FA4A-B19A-4DBA-83F6-0D9A38648EB6}"/>
              </a:ext>
            </a:extLst>
          </p:cNvPr>
          <p:cNvSpPr txBox="1"/>
          <p:nvPr/>
        </p:nvSpPr>
        <p:spPr>
          <a:xfrm>
            <a:off x="0" y="261782"/>
            <a:ext cx="9143999" cy="769441"/>
          </a:xfrm>
          <a:prstGeom prst="rect">
            <a:avLst/>
          </a:prstGeom>
          <a:noFill/>
        </p:spPr>
        <p:txBody>
          <a:bodyPr wrap="square">
            <a:spAutoFit/>
          </a:bodyPr>
          <a:lstStyle/>
          <a:p>
            <a:pPr algn="ctr"/>
            <a:r>
              <a:rPr lang="en-US" sz="4400" b="1" dirty="0">
                <a:solidFill>
                  <a:schemeClr val="bg1"/>
                </a:solidFill>
              </a:rPr>
              <a:t>FUNDS FOR DISTRICT GRANTS</a:t>
            </a:r>
            <a:endParaRPr lang="en-US" sz="4400" dirty="0">
              <a:solidFill>
                <a:schemeClr val="bg1"/>
              </a:solidFill>
            </a:endParaRPr>
          </a:p>
        </p:txBody>
      </p:sp>
      <p:sp>
        <p:nvSpPr>
          <p:cNvPr id="5" name="TextBox 4">
            <a:extLst>
              <a:ext uri="{FF2B5EF4-FFF2-40B4-BE49-F238E27FC236}">
                <a16:creationId xmlns:a16="http://schemas.microsoft.com/office/drawing/2014/main" id="{B1F281C0-88B4-496E-B198-699AD05E3704}"/>
              </a:ext>
            </a:extLst>
          </p:cNvPr>
          <p:cNvSpPr txBox="1"/>
          <p:nvPr/>
        </p:nvSpPr>
        <p:spPr>
          <a:xfrm>
            <a:off x="1" y="1346093"/>
            <a:ext cx="9143999" cy="4339650"/>
          </a:xfrm>
          <a:prstGeom prst="rect">
            <a:avLst/>
          </a:prstGeom>
          <a:noFill/>
        </p:spPr>
        <p:txBody>
          <a:bodyPr wrap="square">
            <a:spAutoFit/>
          </a:bodyPr>
          <a:lstStyle/>
          <a:p>
            <a:pPr marL="0" indent="0" algn="ctr">
              <a:buNone/>
            </a:pPr>
            <a:r>
              <a:rPr lang="en-US" sz="3600" b="1" dirty="0"/>
              <a:t>TOTAL AVAILABLE 2021-2022</a:t>
            </a:r>
          </a:p>
          <a:p>
            <a:pPr marL="0" indent="0" algn="ctr">
              <a:buNone/>
            </a:pPr>
            <a:r>
              <a:rPr lang="en-US" sz="3600" b="1" dirty="0"/>
              <a:t>$175,745 (EST.)</a:t>
            </a:r>
          </a:p>
          <a:p>
            <a:pPr marL="0" indent="0" algn="ctr">
              <a:buNone/>
            </a:pPr>
            <a:endParaRPr lang="en-US" sz="1200" b="1" dirty="0"/>
          </a:p>
          <a:p>
            <a:pPr marL="0" indent="0" algn="ctr">
              <a:buNone/>
            </a:pPr>
            <a:r>
              <a:rPr lang="en-US" sz="3600" b="1" dirty="0"/>
              <a:t>DDF UP TO $10,000 SINGLE CLUB, UP TO $15,000 TWO OR MORE CLUBS </a:t>
            </a:r>
          </a:p>
          <a:p>
            <a:pPr marL="0" indent="0" algn="ctr">
              <a:buNone/>
            </a:pPr>
            <a:r>
              <a:rPr lang="en-US" sz="3600" b="1" dirty="0"/>
              <a:t>($500 MINIMUM FROM SECOND CLUB)</a:t>
            </a:r>
          </a:p>
          <a:p>
            <a:pPr marL="0" indent="0" algn="ctr">
              <a:buNone/>
            </a:pPr>
            <a:endParaRPr lang="en-US" sz="1200" b="1" dirty="0"/>
          </a:p>
          <a:p>
            <a:pPr marL="0" indent="0" algn="ctr">
              <a:buNone/>
            </a:pPr>
            <a:r>
              <a:rPr lang="en-US" sz="3600" b="1" dirty="0"/>
              <a:t>	FOR EVERY $1.00 DDF REQUESTED, MUST BE A MINIMUM $0.50 FROM CLUB(S)</a:t>
            </a:r>
          </a:p>
        </p:txBody>
      </p:sp>
    </p:spTree>
    <p:extLst>
      <p:ext uri="{BB962C8B-B14F-4D97-AF65-F5344CB8AC3E}">
        <p14:creationId xmlns:p14="http://schemas.microsoft.com/office/powerpoint/2010/main" val="1239772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4DD53C-E50F-4F26-B451-0537A7B9621C}"/>
              </a:ext>
            </a:extLst>
          </p:cNvPr>
          <p:cNvSpPr txBox="1"/>
          <p:nvPr/>
        </p:nvSpPr>
        <p:spPr>
          <a:xfrm>
            <a:off x="0" y="201706"/>
            <a:ext cx="9144000" cy="707886"/>
          </a:xfrm>
          <a:prstGeom prst="rect">
            <a:avLst/>
          </a:prstGeom>
          <a:noFill/>
        </p:spPr>
        <p:txBody>
          <a:bodyPr wrap="square">
            <a:spAutoFit/>
          </a:bodyPr>
          <a:lstStyle/>
          <a:p>
            <a:pPr algn="ctr"/>
            <a:r>
              <a:rPr lang="en-US" sz="4000" b="1" dirty="0">
                <a:solidFill>
                  <a:schemeClr val="bg1"/>
                </a:solidFill>
              </a:rPr>
              <a:t>HOW ARE DISTRICT GRANTS AWARDED?</a:t>
            </a:r>
            <a:endParaRPr lang="en-US" sz="4000" dirty="0">
              <a:solidFill>
                <a:schemeClr val="bg1"/>
              </a:solidFill>
            </a:endParaRPr>
          </a:p>
        </p:txBody>
      </p:sp>
      <p:sp>
        <p:nvSpPr>
          <p:cNvPr id="5" name="TextBox 4">
            <a:extLst>
              <a:ext uri="{FF2B5EF4-FFF2-40B4-BE49-F238E27FC236}">
                <a16:creationId xmlns:a16="http://schemas.microsoft.com/office/drawing/2014/main" id="{492CA435-C1BA-4ED4-AEA3-FD429F0FD06B}"/>
              </a:ext>
            </a:extLst>
          </p:cNvPr>
          <p:cNvSpPr txBox="1"/>
          <p:nvPr/>
        </p:nvSpPr>
        <p:spPr>
          <a:xfrm>
            <a:off x="1" y="1720840"/>
            <a:ext cx="9144000" cy="3416320"/>
          </a:xfrm>
          <a:prstGeom prst="rect">
            <a:avLst/>
          </a:prstGeom>
          <a:noFill/>
        </p:spPr>
        <p:txBody>
          <a:bodyPr wrap="square">
            <a:spAutoFit/>
          </a:bodyPr>
          <a:lstStyle/>
          <a:p>
            <a:pPr marL="571500" indent="-571500">
              <a:buFont typeface="Arial" panose="020B0604020202020204" pitchFamily="34" charset="0"/>
              <a:buChar char="•"/>
            </a:pPr>
            <a:r>
              <a:rPr lang="en-US" sz="3600" b="1" dirty="0"/>
              <a:t>ONLINE APPLICATION FROM CLUB     </a:t>
            </a:r>
          </a:p>
          <a:p>
            <a:r>
              <a:rPr lang="en-US" sz="3600" b="1" dirty="0"/>
              <a:t>                 DRAFT SUBMISSION</a:t>
            </a:r>
          </a:p>
          <a:p>
            <a:r>
              <a:rPr lang="en-US" sz="3600" b="1" dirty="0"/>
              <a:t>                  FINAL SUBMISSION</a:t>
            </a:r>
          </a:p>
          <a:p>
            <a:pPr marL="742950" indent="-742950">
              <a:buFont typeface="Arial" panose="020B0604020202020204" pitchFamily="34" charset="0"/>
              <a:buChar char="•"/>
            </a:pPr>
            <a:r>
              <a:rPr lang="en-US" sz="3600" b="1" dirty="0"/>
              <a:t>GRANT REVIEW PANEL</a:t>
            </a:r>
          </a:p>
          <a:p>
            <a:pPr marL="742950" indent="-742950">
              <a:buFont typeface="Arial" panose="020B0604020202020204" pitchFamily="34" charset="0"/>
              <a:buChar char="•"/>
            </a:pPr>
            <a:r>
              <a:rPr lang="en-US" sz="3600" b="1" dirty="0"/>
              <a:t>GRANT APPROVAL COMMITTEE</a:t>
            </a:r>
          </a:p>
          <a:p>
            <a:pPr marL="742950" indent="-742950">
              <a:buFont typeface="Arial" panose="020B0604020202020204" pitchFamily="34" charset="0"/>
              <a:buChar char="•"/>
            </a:pPr>
            <a:r>
              <a:rPr lang="en-US" sz="3600" b="1" dirty="0"/>
              <a:t>TRF APPROVAL</a:t>
            </a:r>
          </a:p>
        </p:txBody>
      </p:sp>
    </p:spTree>
    <p:extLst>
      <p:ext uri="{BB962C8B-B14F-4D97-AF65-F5344CB8AC3E}">
        <p14:creationId xmlns:p14="http://schemas.microsoft.com/office/powerpoint/2010/main" val="2534129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D1108F-D323-4A01-8028-508268A85452}"/>
              </a:ext>
            </a:extLst>
          </p:cNvPr>
          <p:cNvSpPr txBox="1"/>
          <p:nvPr/>
        </p:nvSpPr>
        <p:spPr>
          <a:xfrm>
            <a:off x="2054038" y="238916"/>
            <a:ext cx="4592170" cy="769441"/>
          </a:xfrm>
          <a:prstGeom prst="rect">
            <a:avLst/>
          </a:prstGeom>
          <a:noFill/>
        </p:spPr>
        <p:txBody>
          <a:bodyPr wrap="square">
            <a:spAutoFit/>
          </a:bodyPr>
          <a:lstStyle/>
          <a:p>
            <a:pPr algn="ctr"/>
            <a:r>
              <a:rPr lang="en-US" sz="4400" b="1" dirty="0">
                <a:solidFill>
                  <a:schemeClr val="bg1"/>
                </a:solidFill>
              </a:rPr>
              <a:t>TIMELINE</a:t>
            </a:r>
            <a:endParaRPr lang="en-US" sz="4400" dirty="0">
              <a:solidFill>
                <a:schemeClr val="bg1"/>
              </a:solidFill>
            </a:endParaRPr>
          </a:p>
        </p:txBody>
      </p:sp>
      <p:sp>
        <p:nvSpPr>
          <p:cNvPr id="5" name="TextBox 4">
            <a:extLst>
              <a:ext uri="{FF2B5EF4-FFF2-40B4-BE49-F238E27FC236}">
                <a16:creationId xmlns:a16="http://schemas.microsoft.com/office/drawing/2014/main" id="{F3F517E8-1CA1-423B-91D2-9DED72EE6885}"/>
              </a:ext>
            </a:extLst>
          </p:cNvPr>
          <p:cNvSpPr txBox="1"/>
          <p:nvPr/>
        </p:nvSpPr>
        <p:spPr>
          <a:xfrm>
            <a:off x="1" y="1225689"/>
            <a:ext cx="9143999" cy="4708981"/>
          </a:xfrm>
          <a:prstGeom prst="rect">
            <a:avLst/>
          </a:prstGeom>
          <a:noFill/>
        </p:spPr>
        <p:txBody>
          <a:bodyPr wrap="square">
            <a:spAutoFit/>
          </a:bodyPr>
          <a:lstStyle/>
          <a:p>
            <a:pPr marL="457200" indent="-457200">
              <a:buFont typeface="Arial" panose="020B0604020202020204" pitchFamily="34" charset="0"/>
              <a:buChar char="•"/>
            </a:pPr>
            <a:r>
              <a:rPr lang="en-US" sz="3000" b="1" dirty="0"/>
              <a:t>ONLINE APPLICATION OPENS FOR DRAFTING         March 1, 2021</a:t>
            </a:r>
          </a:p>
          <a:p>
            <a:pPr marL="457200" indent="-457200">
              <a:buFont typeface="Arial" panose="020B0604020202020204" pitchFamily="34" charset="0"/>
              <a:buChar char="•"/>
            </a:pPr>
            <a:r>
              <a:rPr lang="en-US" sz="3000" b="1" dirty="0"/>
              <a:t>DRAFT SUBMISSION  May 1-31, 2021</a:t>
            </a:r>
          </a:p>
          <a:p>
            <a:pPr marL="457200" indent="-457200">
              <a:buFont typeface="Arial" panose="020B0604020202020204" pitchFamily="34" charset="0"/>
              <a:buChar char="•"/>
            </a:pPr>
            <a:r>
              <a:rPr lang="en-US" sz="3000" b="1" dirty="0"/>
              <a:t>FEEDBACK FROM GRANT REVIEW PANEL BY EARLY JUNE</a:t>
            </a:r>
          </a:p>
          <a:p>
            <a:pPr marL="457200" indent="-457200">
              <a:buFont typeface="Arial" panose="020B0604020202020204" pitchFamily="34" charset="0"/>
              <a:buChar char="•"/>
            </a:pPr>
            <a:r>
              <a:rPr lang="en-US" sz="3000" b="1" dirty="0"/>
              <a:t>FINAL SUBMISSION    June 1-30, 2021</a:t>
            </a:r>
          </a:p>
          <a:p>
            <a:pPr marL="457200" indent="-457200">
              <a:buFont typeface="Arial" panose="020B0604020202020204" pitchFamily="34" charset="0"/>
              <a:buChar char="•"/>
            </a:pPr>
            <a:r>
              <a:rPr lang="en-US" sz="3000" b="1" dirty="0"/>
              <a:t>GRANT REVIEW PANEL AND GRANT APPROVAL COMMITTEE MEET    Mid-July, 2021</a:t>
            </a:r>
          </a:p>
          <a:p>
            <a:pPr marL="457200" indent="-457200">
              <a:buFont typeface="Arial" panose="020B0604020202020204" pitchFamily="34" charset="0"/>
              <a:buChar char="•"/>
            </a:pPr>
            <a:r>
              <a:rPr lang="en-US" sz="3000" b="1" dirty="0"/>
              <a:t>TRF APPROVES BLOCK GRANT TO DISTRICT July 2021</a:t>
            </a:r>
          </a:p>
          <a:p>
            <a:pPr marL="457200" indent="-457200">
              <a:buFont typeface="Arial" panose="020B0604020202020204" pitchFamily="34" charset="0"/>
              <a:buChar char="•"/>
            </a:pPr>
            <a:r>
              <a:rPr lang="en-US" sz="3000" b="1" dirty="0"/>
              <a:t>CLUBS NOTIFIED   @ August-September, 2021</a:t>
            </a:r>
          </a:p>
        </p:txBody>
      </p:sp>
    </p:spTree>
    <p:extLst>
      <p:ext uri="{BB962C8B-B14F-4D97-AF65-F5344CB8AC3E}">
        <p14:creationId xmlns:p14="http://schemas.microsoft.com/office/powerpoint/2010/main" val="1579717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C2B70C-CC35-4348-B260-080603DC29E7}"/>
              </a:ext>
            </a:extLst>
          </p:cNvPr>
          <p:cNvSpPr txBox="1"/>
          <p:nvPr/>
        </p:nvSpPr>
        <p:spPr>
          <a:xfrm>
            <a:off x="0" y="238916"/>
            <a:ext cx="9144000" cy="677108"/>
          </a:xfrm>
          <a:prstGeom prst="rect">
            <a:avLst/>
          </a:prstGeom>
          <a:noFill/>
        </p:spPr>
        <p:txBody>
          <a:bodyPr wrap="square">
            <a:spAutoFit/>
          </a:bodyPr>
          <a:lstStyle/>
          <a:p>
            <a:pPr algn="ctr"/>
            <a:r>
              <a:rPr lang="en-US" sz="3800" b="1" dirty="0">
                <a:solidFill>
                  <a:schemeClr val="bg1"/>
                </a:solidFill>
              </a:rPr>
              <a:t>DISTRICT GRANT EVALUATION CRITERIA- 1</a:t>
            </a:r>
            <a:endParaRPr lang="en-US" sz="3800" dirty="0"/>
          </a:p>
        </p:txBody>
      </p:sp>
      <p:sp>
        <p:nvSpPr>
          <p:cNvPr id="5" name="TextBox 4">
            <a:extLst>
              <a:ext uri="{FF2B5EF4-FFF2-40B4-BE49-F238E27FC236}">
                <a16:creationId xmlns:a16="http://schemas.microsoft.com/office/drawing/2014/main" id="{46920764-E540-4538-9946-FCA17B21F963}"/>
              </a:ext>
            </a:extLst>
          </p:cNvPr>
          <p:cNvSpPr txBox="1"/>
          <p:nvPr/>
        </p:nvSpPr>
        <p:spPr>
          <a:xfrm>
            <a:off x="0" y="1872760"/>
            <a:ext cx="9144000" cy="3416320"/>
          </a:xfrm>
          <a:prstGeom prst="rect">
            <a:avLst/>
          </a:prstGeom>
          <a:noFill/>
        </p:spPr>
        <p:txBody>
          <a:bodyPr wrap="square">
            <a:spAutoFit/>
          </a:bodyPr>
          <a:lstStyle/>
          <a:p>
            <a:pPr marL="571500" indent="-571500">
              <a:buFont typeface="Arial" panose="020B0604020202020204" pitchFamily="34" charset="0"/>
              <a:buChar char="•"/>
            </a:pPr>
            <a:r>
              <a:rPr lang="en-US" sz="3600" b="1" dirty="0"/>
              <a:t>TRF TERMS AND CONDITIONS MET BY CLUB</a:t>
            </a:r>
          </a:p>
          <a:p>
            <a:pPr marL="571500" indent="-571500">
              <a:buFont typeface="Arial" panose="020B0604020202020204" pitchFamily="34" charset="0"/>
              <a:buChar char="•"/>
            </a:pPr>
            <a:r>
              <a:rPr lang="en-US" sz="3600" b="1" dirty="0"/>
              <a:t>AT LEAST ONE CLUB MEMBER ATTENDED FOUNDATION DAY: FEBRUARY 20, 2021</a:t>
            </a:r>
          </a:p>
          <a:p>
            <a:pPr marL="571500" indent="-571500">
              <a:buFont typeface="Arial" panose="020B0604020202020204" pitchFamily="34" charset="0"/>
              <a:buChar char="•"/>
            </a:pPr>
            <a:r>
              <a:rPr lang="en-US" sz="3600" b="1" dirty="0"/>
              <a:t>POTENTIAL CONFLICT OF INTEREST NOTED</a:t>
            </a:r>
          </a:p>
          <a:p>
            <a:pPr marL="571500" indent="-571500">
              <a:buFont typeface="Arial" panose="020B0604020202020204" pitchFamily="34" charset="0"/>
              <a:buChar char="•"/>
            </a:pPr>
            <a:r>
              <a:rPr lang="en-US" sz="3600" b="1" dirty="0"/>
              <a:t>CLUB’S MOU SUBMITTED</a:t>
            </a:r>
          </a:p>
          <a:p>
            <a:pPr marL="571500" indent="-571500">
              <a:buFont typeface="Arial" panose="020B0604020202020204" pitchFamily="34" charset="0"/>
              <a:buChar char="•"/>
            </a:pPr>
            <a:r>
              <a:rPr lang="en-US" sz="3600" b="1" dirty="0"/>
              <a:t>APPLICATION APPROVED BY CLUB</a:t>
            </a:r>
          </a:p>
        </p:txBody>
      </p:sp>
    </p:spTree>
    <p:extLst>
      <p:ext uri="{BB962C8B-B14F-4D97-AF65-F5344CB8AC3E}">
        <p14:creationId xmlns:p14="http://schemas.microsoft.com/office/powerpoint/2010/main" val="4174540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EDE8DF-F16C-4226-88EF-B1D6E3863570}"/>
              </a:ext>
            </a:extLst>
          </p:cNvPr>
          <p:cNvSpPr txBox="1"/>
          <p:nvPr/>
        </p:nvSpPr>
        <p:spPr>
          <a:xfrm>
            <a:off x="-94130" y="279257"/>
            <a:ext cx="9238129" cy="707886"/>
          </a:xfrm>
          <a:prstGeom prst="rect">
            <a:avLst/>
          </a:prstGeom>
          <a:noFill/>
        </p:spPr>
        <p:txBody>
          <a:bodyPr wrap="square">
            <a:spAutoFit/>
          </a:bodyPr>
          <a:lstStyle/>
          <a:p>
            <a:pPr algn="ctr"/>
            <a:r>
              <a:rPr lang="en-US" sz="4000" b="1" dirty="0">
                <a:solidFill>
                  <a:schemeClr val="bg1"/>
                </a:solidFill>
              </a:rPr>
              <a:t>DISTRICT GRANT EVALUATION CRITERIA-2</a:t>
            </a:r>
            <a:endParaRPr lang="en-US" sz="4000" dirty="0">
              <a:solidFill>
                <a:schemeClr val="bg1"/>
              </a:solidFill>
            </a:endParaRPr>
          </a:p>
        </p:txBody>
      </p:sp>
      <p:sp>
        <p:nvSpPr>
          <p:cNvPr id="5" name="TextBox 4">
            <a:extLst>
              <a:ext uri="{FF2B5EF4-FFF2-40B4-BE49-F238E27FC236}">
                <a16:creationId xmlns:a16="http://schemas.microsoft.com/office/drawing/2014/main" id="{3C2EE542-8E19-4CFA-9CE8-C5029432E7FC}"/>
              </a:ext>
            </a:extLst>
          </p:cNvPr>
          <p:cNvSpPr txBox="1"/>
          <p:nvPr/>
        </p:nvSpPr>
        <p:spPr>
          <a:xfrm>
            <a:off x="1" y="1868757"/>
            <a:ext cx="9143999" cy="3416320"/>
          </a:xfrm>
          <a:prstGeom prst="rect">
            <a:avLst/>
          </a:prstGeom>
          <a:noFill/>
        </p:spPr>
        <p:txBody>
          <a:bodyPr wrap="square">
            <a:spAutoFit/>
          </a:bodyPr>
          <a:lstStyle/>
          <a:p>
            <a:pPr marL="571500" indent="-571500">
              <a:buFont typeface="Arial" panose="020B0604020202020204" pitchFamily="34" charset="0"/>
              <a:buChar char="•"/>
            </a:pPr>
            <a:r>
              <a:rPr lang="en-US" sz="3600" b="1" dirty="0"/>
              <a:t>COMPLETENESS</a:t>
            </a:r>
          </a:p>
          <a:p>
            <a:pPr marL="571500" indent="-571500">
              <a:buFont typeface="Arial" panose="020B0604020202020204" pitchFamily="34" charset="0"/>
              <a:buChar char="•"/>
            </a:pPr>
            <a:r>
              <a:rPr lang="en-US" sz="3600" b="1" dirty="0"/>
              <a:t>VALUE TO COMMUNITY</a:t>
            </a:r>
          </a:p>
          <a:p>
            <a:pPr marL="571500" indent="-571500">
              <a:buFont typeface="Arial" panose="020B0604020202020204" pitchFamily="34" charset="0"/>
              <a:buChar char="•"/>
            </a:pPr>
            <a:r>
              <a:rPr lang="en-US" sz="3600" b="1" dirty="0"/>
              <a:t>FEASIBILITY</a:t>
            </a:r>
          </a:p>
          <a:p>
            <a:pPr marL="571500" indent="-571500">
              <a:buFont typeface="Arial" panose="020B0604020202020204" pitchFamily="34" charset="0"/>
              <a:buChar char="•"/>
            </a:pPr>
            <a:r>
              <a:rPr lang="en-US" sz="3600" b="1" dirty="0"/>
              <a:t>SUSTAINABILITY</a:t>
            </a:r>
          </a:p>
          <a:p>
            <a:pPr marL="571500" indent="-571500">
              <a:buFont typeface="Arial" panose="020B0604020202020204" pitchFamily="34" charset="0"/>
              <a:buChar char="•"/>
            </a:pPr>
            <a:r>
              <a:rPr lang="en-US" sz="3600" b="1" dirty="0"/>
              <a:t>COMMUNITY SUPPORT</a:t>
            </a:r>
          </a:p>
          <a:p>
            <a:pPr marL="571500" indent="-571500">
              <a:buFont typeface="Arial" panose="020B0604020202020204" pitchFamily="34" charset="0"/>
              <a:buChar char="•"/>
            </a:pPr>
            <a:r>
              <a:rPr lang="en-US" sz="3600" b="1" dirty="0"/>
              <a:t>FUNDING SOURCES</a:t>
            </a:r>
          </a:p>
        </p:txBody>
      </p:sp>
    </p:spTree>
    <p:extLst>
      <p:ext uri="{BB962C8B-B14F-4D97-AF65-F5344CB8AC3E}">
        <p14:creationId xmlns:p14="http://schemas.microsoft.com/office/powerpoint/2010/main" val="1086941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1B32CB-D8D0-43FE-9A90-ED4280045B06}"/>
              </a:ext>
            </a:extLst>
          </p:cNvPr>
          <p:cNvSpPr txBox="1"/>
          <p:nvPr/>
        </p:nvSpPr>
        <p:spPr>
          <a:xfrm>
            <a:off x="-94129" y="-107577"/>
            <a:ext cx="9144000" cy="1446550"/>
          </a:xfrm>
          <a:prstGeom prst="rect">
            <a:avLst/>
          </a:prstGeom>
          <a:noFill/>
        </p:spPr>
        <p:txBody>
          <a:bodyPr wrap="square">
            <a:spAutoFit/>
          </a:bodyPr>
          <a:lstStyle/>
          <a:p>
            <a:pPr algn="ctr"/>
            <a:r>
              <a:rPr lang="en-US" sz="4400" b="1" dirty="0">
                <a:solidFill>
                  <a:schemeClr val="bg1"/>
                </a:solidFill>
              </a:rPr>
              <a:t>PROJECT FAIRS </a:t>
            </a:r>
          </a:p>
          <a:p>
            <a:pPr algn="ctr"/>
            <a:r>
              <a:rPr lang="en-US" sz="4400" b="1" dirty="0">
                <a:solidFill>
                  <a:schemeClr val="bg1"/>
                </a:solidFill>
              </a:rPr>
              <a:t>GG COMMUNITY ASSESSMENTS</a:t>
            </a:r>
            <a:endParaRPr lang="en-US" sz="4400" dirty="0">
              <a:solidFill>
                <a:schemeClr val="bg1"/>
              </a:solidFill>
            </a:endParaRPr>
          </a:p>
        </p:txBody>
      </p:sp>
      <p:sp>
        <p:nvSpPr>
          <p:cNvPr id="5" name="TextBox 4">
            <a:extLst>
              <a:ext uri="{FF2B5EF4-FFF2-40B4-BE49-F238E27FC236}">
                <a16:creationId xmlns:a16="http://schemas.microsoft.com/office/drawing/2014/main" id="{824BEB28-25F5-4308-ABD9-52BB3EF719C5}"/>
              </a:ext>
            </a:extLst>
          </p:cNvPr>
          <p:cNvSpPr txBox="1"/>
          <p:nvPr/>
        </p:nvSpPr>
        <p:spPr>
          <a:xfrm>
            <a:off x="0" y="1338973"/>
            <a:ext cx="9144000" cy="4524315"/>
          </a:xfrm>
          <a:prstGeom prst="rect">
            <a:avLst/>
          </a:prstGeom>
          <a:noFill/>
        </p:spPr>
        <p:txBody>
          <a:bodyPr wrap="square">
            <a:spAutoFit/>
          </a:bodyPr>
          <a:lstStyle/>
          <a:p>
            <a:pPr marL="457200" indent="-457200">
              <a:buFont typeface="Arial" panose="020B0604020202020204" pitchFamily="34" charset="0"/>
              <a:buChar char="•"/>
            </a:pPr>
            <a:r>
              <a:rPr lang="en-US" sz="3200" b="1" dirty="0"/>
              <a:t>DISTRICT GRANT FUNDS ARE AVAILABLE FOR  </a:t>
            </a:r>
          </a:p>
          <a:p>
            <a:r>
              <a:rPr lang="en-US" sz="3200" b="1" dirty="0"/>
              <a:t>            TRAVEL TO FOREIGN PROJECT FAIRS</a:t>
            </a:r>
          </a:p>
          <a:p>
            <a:pPr marL="0" indent="0">
              <a:buNone/>
            </a:pPr>
            <a:r>
              <a:rPr lang="en-US" sz="3200" b="1" dirty="0"/>
              <a:t>                WESTERN HEMISPHERE: $2000</a:t>
            </a:r>
          </a:p>
          <a:p>
            <a:pPr marL="0" indent="0">
              <a:buNone/>
            </a:pPr>
            <a:r>
              <a:rPr lang="en-US" sz="3200" b="1" dirty="0"/>
              <a:t>                           ELSEWHERE: $2500</a:t>
            </a:r>
          </a:p>
          <a:p>
            <a:pPr marL="457200" indent="-457200">
              <a:buFont typeface="Arial" panose="020B0604020202020204" pitchFamily="34" charset="0"/>
              <a:buChar char="•"/>
            </a:pPr>
            <a:endParaRPr lang="en-US" sz="3200" b="1" dirty="0"/>
          </a:p>
          <a:p>
            <a:pPr marL="457200" indent="-457200">
              <a:buFont typeface="Arial" panose="020B0604020202020204" pitchFamily="34" charset="0"/>
              <a:buChar char="•"/>
            </a:pPr>
            <a:r>
              <a:rPr lang="en-US" sz="3200" b="1" dirty="0"/>
              <a:t>GLOBAL GRANT NEEDS ASSESSMENTS</a:t>
            </a:r>
          </a:p>
          <a:p>
            <a:pPr marL="0" indent="0" algn="ctr">
              <a:buNone/>
            </a:pPr>
            <a:r>
              <a:rPr lang="en-US" sz="3200" b="1" dirty="0"/>
              <a:t>$5000</a:t>
            </a:r>
          </a:p>
          <a:p>
            <a:pPr marL="0" indent="0" algn="ctr">
              <a:buNone/>
            </a:pPr>
            <a:endParaRPr lang="en-US" sz="3200" b="1" dirty="0"/>
          </a:p>
          <a:p>
            <a:pPr marL="0" indent="0" algn="ctr">
              <a:buNone/>
            </a:pPr>
            <a:r>
              <a:rPr lang="en-US" sz="3200" b="1" dirty="0"/>
              <a:t>SAME ONLINE APPLICATION, SIMPLIFIED</a:t>
            </a:r>
          </a:p>
        </p:txBody>
      </p:sp>
    </p:spTree>
    <p:extLst>
      <p:ext uri="{BB962C8B-B14F-4D97-AF65-F5344CB8AC3E}">
        <p14:creationId xmlns:p14="http://schemas.microsoft.com/office/powerpoint/2010/main" val="1689254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4E19729-4E79-4B32-89EF-E31C4F81289F}"/>
              </a:ext>
            </a:extLst>
          </p:cNvPr>
          <p:cNvSpPr txBox="1"/>
          <p:nvPr/>
        </p:nvSpPr>
        <p:spPr>
          <a:xfrm>
            <a:off x="0" y="261781"/>
            <a:ext cx="9144000" cy="769441"/>
          </a:xfrm>
          <a:prstGeom prst="rect">
            <a:avLst/>
          </a:prstGeom>
          <a:noFill/>
        </p:spPr>
        <p:txBody>
          <a:bodyPr wrap="square">
            <a:spAutoFit/>
          </a:bodyPr>
          <a:lstStyle/>
          <a:p>
            <a:pPr algn="ctr"/>
            <a:r>
              <a:rPr lang="en-US" sz="4400" b="1" dirty="0">
                <a:solidFill>
                  <a:schemeClr val="bg1"/>
                </a:solidFill>
              </a:rPr>
              <a:t>D-5160 DISTRICT GRANTS</a:t>
            </a:r>
            <a:endParaRPr lang="en-US" sz="4400" dirty="0">
              <a:solidFill>
                <a:schemeClr val="bg1"/>
              </a:solidFill>
            </a:endParaRPr>
          </a:p>
        </p:txBody>
      </p:sp>
      <p:sp>
        <p:nvSpPr>
          <p:cNvPr id="7" name="TextBox 6">
            <a:extLst>
              <a:ext uri="{FF2B5EF4-FFF2-40B4-BE49-F238E27FC236}">
                <a16:creationId xmlns:a16="http://schemas.microsoft.com/office/drawing/2014/main" id="{0D1A8E77-9F3C-4E59-A6F3-059E6D08E6D4}"/>
              </a:ext>
            </a:extLst>
          </p:cNvPr>
          <p:cNvSpPr txBox="1"/>
          <p:nvPr/>
        </p:nvSpPr>
        <p:spPr>
          <a:xfrm>
            <a:off x="0" y="1396882"/>
            <a:ext cx="9143999" cy="3970318"/>
          </a:xfrm>
          <a:prstGeom prst="rect">
            <a:avLst/>
          </a:prstGeom>
          <a:noFill/>
        </p:spPr>
        <p:txBody>
          <a:bodyPr wrap="square">
            <a:spAutoFit/>
          </a:bodyPr>
          <a:lstStyle/>
          <a:p>
            <a:pPr marL="0" indent="0" algn="ctr">
              <a:buNone/>
            </a:pPr>
            <a:r>
              <a:rPr lang="en-US" sz="3600" b="1" dirty="0"/>
              <a:t>LIST OF DISTRICT GRANTS</a:t>
            </a:r>
          </a:p>
          <a:p>
            <a:pPr marL="0" indent="0" algn="ctr">
              <a:buNone/>
            </a:pPr>
            <a:r>
              <a:rPr lang="en-US" sz="3600" b="1" dirty="0"/>
              <a:t>2018-2019 (16)</a:t>
            </a:r>
          </a:p>
          <a:p>
            <a:pPr marL="0" indent="0" algn="ctr">
              <a:buNone/>
            </a:pPr>
            <a:r>
              <a:rPr lang="en-US" sz="3600" b="1" dirty="0"/>
              <a:t>2019-2020 (20)</a:t>
            </a:r>
          </a:p>
          <a:p>
            <a:pPr marL="0" indent="0" algn="ctr">
              <a:buNone/>
            </a:pPr>
            <a:r>
              <a:rPr lang="en-US" sz="3600" b="1" dirty="0"/>
              <a:t>2020-2021 (26)</a:t>
            </a:r>
          </a:p>
          <a:p>
            <a:pPr marL="0" indent="0" algn="ctr">
              <a:buNone/>
            </a:pPr>
            <a:endParaRPr lang="en-US" sz="3600" b="1" dirty="0"/>
          </a:p>
          <a:p>
            <a:pPr marL="0" indent="0" algn="ctr">
              <a:buNone/>
            </a:pPr>
            <a:r>
              <a:rPr lang="en-US" sz="3600" b="1" dirty="0"/>
              <a:t>Rotary5160.org</a:t>
            </a:r>
          </a:p>
          <a:p>
            <a:pPr marL="0" indent="0" algn="ctr">
              <a:buNone/>
            </a:pPr>
            <a:r>
              <a:rPr lang="en-US" sz="3600" b="1" dirty="0"/>
              <a:t>Click on </a:t>
            </a:r>
            <a:r>
              <a:rPr lang="en-US" sz="3600" b="1" u="sng" dirty="0"/>
              <a:t>Foundation</a:t>
            </a:r>
            <a:r>
              <a:rPr lang="en-US" sz="3600" b="1" dirty="0"/>
              <a:t>, then </a:t>
            </a:r>
            <a:r>
              <a:rPr lang="en-US" sz="3600" b="1" u="sng" dirty="0"/>
              <a:t>Stewardship</a:t>
            </a:r>
          </a:p>
        </p:txBody>
      </p:sp>
    </p:spTree>
    <p:extLst>
      <p:ext uri="{BB962C8B-B14F-4D97-AF65-F5344CB8AC3E}">
        <p14:creationId xmlns:p14="http://schemas.microsoft.com/office/powerpoint/2010/main" val="4163093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ADD8CF-1AF6-443D-9EE5-A989DB501833}"/>
              </a:ext>
            </a:extLst>
          </p:cNvPr>
          <p:cNvSpPr txBox="1"/>
          <p:nvPr/>
        </p:nvSpPr>
        <p:spPr>
          <a:xfrm>
            <a:off x="0" y="333045"/>
            <a:ext cx="9144000" cy="646331"/>
          </a:xfrm>
          <a:prstGeom prst="rect">
            <a:avLst/>
          </a:prstGeom>
          <a:noFill/>
        </p:spPr>
        <p:txBody>
          <a:bodyPr wrap="square">
            <a:spAutoFit/>
          </a:bodyPr>
          <a:lstStyle/>
          <a:p>
            <a:pPr algn="ctr"/>
            <a:r>
              <a:rPr lang="en-US" sz="3600" b="1" cap="small" dirty="0">
                <a:solidFill>
                  <a:schemeClr val="bg1"/>
                </a:solidFill>
                <a:latin typeface="Arial Narrow" pitchFamily="34" charset="0"/>
                <a:ea typeface="ＭＳ Ｐゴシック" pitchFamily="34" charset="-128"/>
              </a:rPr>
              <a:t>What Makes a Good District Grant Application</a:t>
            </a:r>
            <a:endParaRPr lang="en-US" sz="3600" dirty="0">
              <a:solidFill>
                <a:schemeClr val="bg1"/>
              </a:solidFill>
            </a:endParaRPr>
          </a:p>
        </p:txBody>
      </p:sp>
      <p:sp>
        <p:nvSpPr>
          <p:cNvPr id="5" name="TextBox 4">
            <a:extLst>
              <a:ext uri="{FF2B5EF4-FFF2-40B4-BE49-F238E27FC236}">
                <a16:creationId xmlns:a16="http://schemas.microsoft.com/office/drawing/2014/main" id="{70552023-3AF1-46B4-88B0-5E524C0EF45E}"/>
              </a:ext>
            </a:extLst>
          </p:cNvPr>
          <p:cNvSpPr txBox="1"/>
          <p:nvPr/>
        </p:nvSpPr>
        <p:spPr>
          <a:xfrm>
            <a:off x="0" y="1305487"/>
            <a:ext cx="9144000" cy="4247317"/>
          </a:xfrm>
          <a:prstGeom prst="rect">
            <a:avLst/>
          </a:prstGeom>
          <a:noFill/>
        </p:spPr>
        <p:txBody>
          <a:bodyPr wrap="square">
            <a:spAutoFit/>
          </a:bodyPr>
          <a:lstStyle/>
          <a:p>
            <a:pPr algn="ctr">
              <a:buNone/>
            </a:pPr>
            <a:r>
              <a:rPr lang="en-US" sz="3000" b="1" u="sng" dirty="0"/>
              <a:t>Alamo, 2020-2021—Personal  Protective Equipment</a:t>
            </a:r>
            <a:endParaRPr lang="en-US" sz="3000" u="sng" dirty="0"/>
          </a:p>
          <a:p>
            <a:pPr lvl="0"/>
            <a:endParaRPr lang="en-US" sz="3000" b="1" dirty="0"/>
          </a:p>
          <a:p>
            <a:pPr marL="457200" lvl="0" indent="-457200">
              <a:buFont typeface="Arial" panose="020B0604020202020204" pitchFamily="34" charset="0"/>
              <a:buChar char="•"/>
            </a:pPr>
            <a:r>
              <a:rPr lang="en-US" sz="3000" b="1" dirty="0"/>
              <a:t>Important need, clearly stated</a:t>
            </a:r>
          </a:p>
          <a:p>
            <a:pPr marL="457200" lvl="0" indent="-457200">
              <a:buFont typeface="Arial" panose="020B0604020202020204" pitchFamily="34" charset="0"/>
              <a:buChar char="•"/>
            </a:pPr>
            <a:r>
              <a:rPr lang="en-US" sz="3000" b="1" dirty="0"/>
              <a:t>Creative approach to meeting need</a:t>
            </a:r>
          </a:p>
          <a:p>
            <a:pPr marL="457200" lvl="0" indent="-457200">
              <a:buFont typeface="Arial" panose="020B0604020202020204" pitchFamily="34" charset="0"/>
              <a:buChar char="•"/>
            </a:pPr>
            <a:r>
              <a:rPr lang="en-US" sz="3000" b="1" dirty="0"/>
              <a:t>Builds on relationship and facilities already present</a:t>
            </a:r>
          </a:p>
          <a:p>
            <a:pPr marL="457200" lvl="0" indent="-457200">
              <a:buFont typeface="Arial" panose="020B0604020202020204" pitchFamily="34" charset="0"/>
              <a:buChar char="•"/>
            </a:pPr>
            <a:r>
              <a:rPr lang="en-US" sz="3000" b="1" dirty="0"/>
              <a:t>Cooperation with other community organizations</a:t>
            </a:r>
          </a:p>
          <a:p>
            <a:pPr marL="457200" lvl="0" indent="-457200">
              <a:buFont typeface="Arial" panose="020B0604020202020204" pitchFamily="34" charset="0"/>
              <a:buChar char="•"/>
            </a:pPr>
            <a:r>
              <a:rPr lang="en-US" sz="3000" b="1" dirty="0"/>
              <a:t>Sustainability statement persuasive</a:t>
            </a:r>
          </a:p>
          <a:p>
            <a:pPr marL="457200" indent="-457200">
              <a:buFont typeface="Arial" panose="020B0604020202020204" pitchFamily="34" charset="0"/>
              <a:buChar char="•"/>
            </a:pPr>
            <a:r>
              <a:rPr lang="en-US" sz="3000" b="1" dirty="0"/>
              <a:t>Involvement of Rotarians in project implementation and fundraising</a:t>
            </a:r>
          </a:p>
        </p:txBody>
      </p:sp>
    </p:spTree>
    <p:extLst>
      <p:ext uri="{BB962C8B-B14F-4D97-AF65-F5344CB8AC3E}">
        <p14:creationId xmlns:p14="http://schemas.microsoft.com/office/powerpoint/2010/main" val="802304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9F77F9-AA18-4213-B467-D81983F41D17}"/>
              </a:ext>
            </a:extLst>
          </p:cNvPr>
          <p:cNvSpPr txBox="1"/>
          <p:nvPr/>
        </p:nvSpPr>
        <p:spPr>
          <a:xfrm>
            <a:off x="0" y="741846"/>
            <a:ext cx="5311588" cy="2400657"/>
          </a:xfrm>
          <a:prstGeom prst="rect">
            <a:avLst/>
          </a:prstGeom>
          <a:noFill/>
        </p:spPr>
        <p:txBody>
          <a:bodyPr wrap="square">
            <a:spAutoFit/>
          </a:bodyPr>
          <a:lstStyle/>
          <a:p>
            <a:pPr marL="0" indent="0" algn="ctr">
              <a:buNone/>
            </a:pPr>
            <a:r>
              <a:rPr lang="en-US" sz="5000" b="1" dirty="0">
                <a:solidFill>
                  <a:schemeClr val="bg1"/>
                </a:solidFill>
                <a:cs typeface="Comic Sans MS"/>
              </a:rPr>
              <a:t>MAKING GRANTS</a:t>
            </a:r>
          </a:p>
          <a:p>
            <a:pPr marL="0" indent="0" algn="ctr">
              <a:buNone/>
            </a:pPr>
            <a:r>
              <a:rPr lang="en-US" sz="5000" b="1" dirty="0">
                <a:solidFill>
                  <a:schemeClr val="bg1"/>
                </a:solidFill>
                <a:cs typeface="Comic Sans MS"/>
              </a:rPr>
              <a:t>EASY AND </a:t>
            </a:r>
          </a:p>
          <a:p>
            <a:pPr marL="0" indent="0" algn="ctr">
              <a:buNone/>
            </a:pPr>
            <a:r>
              <a:rPr lang="en-US" sz="5000" b="1" dirty="0">
                <a:solidFill>
                  <a:schemeClr val="bg1"/>
                </a:solidFill>
                <a:cs typeface="Comic Sans MS"/>
              </a:rPr>
              <a:t>SUCCESSFUL</a:t>
            </a:r>
          </a:p>
        </p:txBody>
      </p:sp>
      <p:sp>
        <p:nvSpPr>
          <p:cNvPr id="5" name="TextBox 4">
            <a:extLst>
              <a:ext uri="{FF2B5EF4-FFF2-40B4-BE49-F238E27FC236}">
                <a16:creationId xmlns:a16="http://schemas.microsoft.com/office/drawing/2014/main" id="{124FB4C7-86E7-4C1A-B6CB-9F9DDE368F07}"/>
              </a:ext>
            </a:extLst>
          </p:cNvPr>
          <p:cNvSpPr txBox="1"/>
          <p:nvPr/>
        </p:nvSpPr>
        <p:spPr>
          <a:xfrm>
            <a:off x="2599765" y="3484647"/>
            <a:ext cx="4592170" cy="2185214"/>
          </a:xfrm>
          <a:prstGeom prst="rect">
            <a:avLst/>
          </a:prstGeom>
          <a:noFill/>
        </p:spPr>
        <p:txBody>
          <a:bodyPr wrap="square">
            <a:spAutoFit/>
          </a:bodyPr>
          <a:lstStyle/>
          <a:p>
            <a:pPr marL="0" indent="0" algn="ctr">
              <a:buNone/>
            </a:pPr>
            <a:endParaRPr lang="en-US" sz="2800" b="1" dirty="0">
              <a:latin typeface="Comic Sans MS"/>
              <a:cs typeface="Comic Sans MS"/>
            </a:endParaRPr>
          </a:p>
          <a:p>
            <a:pPr marL="0" indent="0" algn="ctr">
              <a:buNone/>
            </a:pPr>
            <a:r>
              <a:rPr lang="en-US" sz="3600" b="1" dirty="0">
                <a:solidFill>
                  <a:schemeClr val="bg1"/>
                </a:solidFill>
                <a:cs typeface="Comic Sans MS"/>
              </a:rPr>
              <a:t>Walt Schafer, Chair</a:t>
            </a:r>
          </a:p>
          <a:p>
            <a:pPr marL="0" indent="0" algn="ctr">
              <a:buNone/>
            </a:pPr>
            <a:r>
              <a:rPr lang="en-US" sz="3600" b="1" dirty="0">
                <a:solidFill>
                  <a:schemeClr val="bg1"/>
                </a:solidFill>
                <a:cs typeface="Comic Sans MS"/>
              </a:rPr>
              <a:t>Grants Committee </a:t>
            </a:r>
          </a:p>
          <a:p>
            <a:pPr marL="0" indent="0" algn="ctr">
              <a:buNone/>
            </a:pPr>
            <a:r>
              <a:rPr lang="en-US" sz="3600" b="1" dirty="0">
                <a:solidFill>
                  <a:schemeClr val="bg1"/>
                </a:solidFill>
                <a:cs typeface="Comic Sans MS"/>
              </a:rPr>
              <a:t>District 5160</a:t>
            </a:r>
          </a:p>
        </p:txBody>
      </p:sp>
    </p:spTree>
    <p:extLst>
      <p:ext uri="{BB962C8B-B14F-4D97-AF65-F5344CB8AC3E}">
        <p14:creationId xmlns:p14="http://schemas.microsoft.com/office/powerpoint/2010/main" val="1357978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ADD8CF-1AF6-443D-9EE5-A989DB501833}"/>
              </a:ext>
            </a:extLst>
          </p:cNvPr>
          <p:cNvSpPr txBox="1"/>
          <p:nvPr/>
        </p:nvSpPr>
        <p:spPr>
          <a:xfrm>
            <a:off x="0" y="333045"/>
            <a:ext cx="9144000" cy="646331"/>
          </a:xfrm>
          <a:prstGeom prst="rect">
            <a:avLst/>
          </a:prstGeom>
          <a:noFill/>
        </p:spPr>
        <p:txBody>
          <a:bodyPr wrap="square">
            <a:spAutoFit/>
          </a:bodyPr>
          <a:lstStyle/>
          <a:p>
            <a:pPr algn="ctr"/>
            <a:r>
              <a:rPr lang="en-US" sz="3600" b="1" cap="small" dirty="0">
                <a:solidFill>
                  <a:schemeClr val="bg1"/>
                </a:solidFill>
                <a:latin typeface="Arial Narrow" pitchFamily="34" charset="0"/>
                <a:ea typeface="ＭＳ Ｐゴシック" pitchFamily="34" charset="-128"/>
              </a:rPr>
              <a:t>What Makes a Good District Grant Application</a:t>
            </a:r>
            <a:endParaRPr lang="en-US" sz="3600" dirty="0">
              <a:solidFill>
                <a:schemeClr val="bg1"/>
              </a:solidFill>
            </a:endParaRPr>
          </a:p>
        </p:txBody>
      </p:sp>
      <p:sp>
        <p:nvSpPr>
          <p:cNvPr id="5" name="TextBox 4">
            <a:extLst>
              <a:ext uri="{FF2B5EF4-FFF2-40B4-BE49-F238E27FC236}">
                <a16:creationId xmlns:a16="http://schemas.microsoft.com/office/drawing/2014/main" id="{70552023-3AF1-46B4-88B0-5E524C0EF45E}"/>
              </a:ext>
            </a:extLst>
          </p:cNvPr>
          <p:cNvSpPr txBox="1"/>
          <p:nvPr/>
        </p:nvSpPr>
        <p:spPr>
          <a:xfrm>
            <a:off x="0" y="1238251"/>
            <a:ext cx="9144000" cy="4708981"/>
          </a:xfrm>
          <a:prstGeom prst="rect">
            <a:avLst/>
          </a:prstGeom>
          <a:noFill/>
        </p:spPr>
        <p:txBody>
          <a:bodyPr wrap="square">
            <a:spAutoFit/>
          </a:bodyPr>
          <a:lstStyle/>
          <a:p>
            <a:pPr algn="ctr">
              <a:buNone/>
            </a:pPr>
            <a:r>
              <a:rPr lang="en-US" sz="3000" b="1" u="sng" dirty="0"/>
              <a:t>Delta (Antioch), 2020-2021, Project Literacy</a:t>
            </a:r>
          </a:p>
          <a:p>
            <a:pPr algn="ctr">
              <a:buNone/>
            </a:pPr>
            <a:endParaRPr lang="en-US" sz="3000" u="sng" dirty="0"/>
          </a:p>
          <a:p>
            <a:pPr marL="457200" indent="-457200">
              <a:buFont typeface="Arial" panose="020B0604020202020204" pitchFamily="34" charset="0"/>
              <a:buChar char="•"/>
            </a:pPr>
            <a:r>
              <a:rPr lang="en-US" sz="3000" b="1" dirty="0"/>
              <a:t>Detailed statement of need &amp; persuasive case for value of this project in meeting need</a:t>
            </a:r>
          </a:p>
          <a:p>
            <a:pPr marL="457200" lvl="0" indent="-457200">
              <a:buFont typeface="Arial" panose="020B0604020202020204" pitchFamily="34" charset="0"/>
              <a:buChar char="•"/>
            </a:pPr>
            <a:r>
              <a:rPr lang="en-US" sz="3000" b="1" dirty="0"/>
              <a:t>Multi-club, strong evidence of inter-club collaboration</a:t>
            </a:r>
          </a:p>
          <a:p>
            <a:pPr marL="457200" lvl="0" indent="-457200">
              <a:buFont typeface="Arial" panose="020B0604020202020204" pitchFamily="34" charset="0"/>
              <a:buChar char="•"/>
            </a:pPr>
            <a:r>
              <a:rPr lang="en-US" sz="3000" b="1" dirty="0"/>
              <a:t>Detailed list of expense items</a:t>
            </a:r>
          </a:p>
          <a:p>
            <a:pPr marL="457200" lvl="0" indent="-457200">
              <a:buFont typeface="Arial" panose="020B0604020202020204" pitchFamily="34" charset="0"/>
              <a:buChar char="•"/>
            </a:pPr>
            <a:r>
              <a:rPr lang="en-US" sz="3000" b="1" dirty="0"/>
              <a:t>Step-by-step project plan clearly laid out</a:t>
            </a:r>
          </a:p>
          <a:p>
            <a:pPr marL="457200" lvl="0" indent="-457200">
              <a:buFont typeface="Arial" panose="020B0604020202020204" pitchFamily="34" charset="0"/>
              <a:buChar char="•"/>
            </a:pPr>
            <a:r>
              <a:rPr lang="en-US" sz="3000" b="1" dirty="0"/>
              <a:t>Clear timeline</a:t>
            </a:r>
          </a:p>
          <a:p>
            <a:pPr marL="457200" lvl="0" indent="-457200">
              <a:buFont typeface="Arial" panose="020B0604020202020204" pitchFamily="34" charset="0"/>
              <a:buChar char="•"/>
            </a:pPr>
            <a:r>
              <a:rPr lang="en-US" sz="3000" b="1" dirty="0"/>
              <a:t>Sustainability beyond project well thought out</a:t>
            </a:r>
          </a:p>
        </p:txBody>
      </p:sp>
    </p:spTree>
    <p:extLst>
      <p:ext uri="{BB962C8B-B14F-4D97-AF65-F5344CB8AC3E}">
        <p14:creationId xmlns:p14="http://schemas.microsoft.com/office/powerpoint/2010/main" val="2613563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D924EA-E923-48C9-A87C-7B2098F0A8F0}"/>
              </a:ext>
            </a:extLst>
          </p:cNvPr>
          <p:cNvSpPr txBox="1"/>
          <p:nvPr/>
        </p:nvSpPr>
        <p:spPr>
          <a:xfrm>
            <a:off x="2067485" y="265810"/>
            <a:ext cx="4592170" cy="769441"/>
          </a:xfrm>
          <a:prstGeom prst="rect">
            <a:avLst/>
          </a:prstGeom>
          <a:noFill/>
        </p:spPr>
        <p:txBody>
          <a:bodyPr wrap="square">
            <a:spAutoFit/>
          </a:bodyPr>
          <a:lstStyle/>
          <a:p>
            <a:pPr algn="ctr"/>
            <a:r>
              <a:rPr lang="en-US" sz="4400" b="1" dirty="0">
                <a:solidFill>
                  <a:schemeClr val="bg1"/>
                </a:solidFill>
                <a:latin typeface="Comic Sans MS"/>
                <a:cs typeface="Comic Sans MS"/>
              </a:rPr>
              <a:t>TIPS</a:t>
            </a:r>
            <a:endParaRPr lang="en-US" sz="4400" dirty="0">
              <a:solidFill>
                <a:schemeClr val="bg1"/>
              </a:solidFill>
            </a:endParaRPr>
          </a:p>
        </p:txBody>
      </p:sp>
      <p:sp>
        <p:nvSpPr>
          <p:cNvPr id="5" name="TextBox 4">
            <a:extLst>
              <a:ext uri="{FF2B5EF4-FFF2-40B4-BE49-F238E27FC236}">
                <a16:creationId xmlns:a16="http://schemas.microsoft.com/office/drawing/2014/main" id="{1179B986-0113-4714-B3B1-EA4FBD0F1833}"/>
              </a:ext>
            </a:extLst>
          </p:cNvPr>
          <p:cNvSpPr txBox="1"/>
          <p:nvPr/>
        </p:nvSpPr>
        <p:spPr>
          <a:xfrm>
            <a:off x="0" y="1282476"/>
            <a:ext cx="9144000" cy="4524315"/>
          </a:xfrm>
          <a:prstGeom prst="rect">
            <a:avLst/>
          </a:prstGeom>
          <a:noFill/>
        </p:spPr>
        <p:txBody>
          <a:bodyPr wrap="square">
            <a:spAutoFit/>
          </a:bodyPr>
          <a:lstStyle/>
          <a:p>
            <a:pPr marL="571500" indent="-571500" algn="ctr">
              <a:buFont typeface="Arial" panose="020B0604020202020204" pitchFamily="34" charset="0"/>
              <a:buChar char="•"/>
            </a:pPr>
            <a:r>
              <a:rPr lang="en-US" sz="3600" b="1" dirty="0"/>
              <a:t>Start Your Club’s 2021-2022 Planning SOON! (Club Support?)</a:t>
            </a:r>
          </a:p>
          <a:p>
            <a:pPr marL="571500" indent="-571500" algn="ctr">
              <a:buFont typeface="Arial" panose="020B0604020202020204" pitchFamily="34" charset="0"/>
              <a:buChar char="•"/>
            </a:pPr>
            <a:r>
              <a:rPr lang="en-US" sz="3600" b="1" dirty="0"/>
              <a:t>Answer Application Questions Completely And Clearly</a:t>
            </a:r>
          </a:p>
          <a:p>
            <a:pPr marL="571500" indent="-571500" algn="ctr">
              <a:buFont typeface="Arial" panose="020B0604020202020204" pitchFamily="34" charset="0"/>
              <a:buChar char="•"/>
            </a:pPr>
            <a:r>
              <a:rPr lang="en-US" sz="3600" b="1" dirty="0"/>
              <a:t>Respond To All Questions About Draft From Grant Review Panel</a:t>
            </a:r>
          </a:p>
          <a:p>
            <a:pPr algn="ctr"/>
            <a:endParaRPr lang="en-US" sz="3600" b="1" dirty="0"/>
          </a:p>
          <a:p>
            <a:pPr marL="0" indent="0" algn="ctr">
              <a:buNone/>
            </a:pPr>
            <a:r>
              <a:rPr lang="en-US" sz="3600" b="1" dirty="0"/>
              <a:t>ASK FOR HELP</a:t>
            </a:r>
          </a:p>
        </p:txBody>
      </p:sp>
    </p:spTree>
    <p:extLst>
      <p:ext uri="{BB962C8B-B14F-4D97-AF65-F5344CB8AC3E}">
        <p14:creationId xmlns:p14="http://schemas.microsoft.com/office/powerpoint/2010/main" val="46316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6" descr="th.jpg">
            <a:extLst>
              <a:ext uri="{FF2B5EF4-FFF2-40B4-BE49-F238E27FC236}">
                <a16:creationId xmlns:a16="http://schemas.microsoft.com/office/drawing/2014/main" id="{0DF0D5B4-9979-4222-9188-BF49D9AC1490}"/>
              </a:ext>
            </a:extLst>
          </p:cNvPr>
          <p:cNvPicPr>
            <a:picLocks noChangeAspect="1"/>
          </p:cNvPicPr>
          <p:nvPr/>
        </p:nvPicPr>
        <p:blipFill>
          <a:blip r:embed="rId2"/>
          <a:stretch>
            <a:fillRect/>
          </a:stretch>
        </p:blipFill>
        <p:spPr>
          <a:xfrm>
            <a:off x="1775011" y="1434353"/>
            <a:ext cx="5567083" cy="4572000"/>
          </a:xfrm>
          <a:prstGeom prst="rect">
            <a:avLst/>
          </a:prstGeom>
        </p:spPr>
      </p:pic>
    </p:spTree>
    <p:extLst>
      <p:ext uri="{BB962C8B-B14F-4D97-AF65-F5344CB8AC3E}">
        <p14:creationId xmlns:p14="http://schemas.microsoft.com/office/powerpoint/2010/main" val="3114037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E9083B-F50F-45E4-A3BC-0C55F544A8DA}"/>
              </a:ext>
            </a:extLst>
          </p:cNvPr>
          <p:cNvSpPr txBox="1"/>
          <p:nvPr/>
        </p:nvSpPr>
        <p:spPr>
          <a:xfrm>
            <a:off x="1933014" y="171681"/>
            <a:ext cx="4592170" cy="769441"/>
          </a:xfrm>
          <a:prstGeom prst="rect">
            <a:avLst/>
          </a:prstGeom>
          <a:noFill/>
        </p:spPr>
        <p:txBody>
          <a:bodyPr wrap="square">
            <a:spAutoFit/>
          </a:bodyPr>
          <a:lstStyle/>
          <a:p>
            <a:pPr algn="ctr"/>
            <a:r>
              <a:rPr lang="en-US" sz="4400" b="1" dirty="0">
                <a:solidFill>
                  <a:schemeClr val="bg1"/>
                </a:solidFill>
              </a:rPr>
              <a:t>GLOBAL GRANTS</a:t>
            </a:r>
            <a:endParaRPr lang="en-US" sz="4400" dirty="0">
              <a:solidFill>
                <a:schemeClr val="bg1"/>
              </a:solidFill>
            </a:endParaRPr>
          </a:p>
        </p:txBody>
      </p:sp>
      <p:sp>
        <p:nvSpPr>
          <p:cNvPr id="5" name="TextBox 4">
            <a:extLst>
              <a:ext uri="{FF2B5EF4-FFF2-40B4-BE49-F238E27FC236}">
                <a16:creationId xmlns:a16="http://schemas.microsoft.com/office/drawing/2014/main" id="{7E6E479E-3F4C-4A6A-9548-CFE8719207E3}"/>
              </a:ext>
            </a:extLst>
          </p:cNvPr>
          <p:cNvSpPr txBox="1"/>
          <p:nvPr/>
        </p:nvSpPr>
        <p:spPr>
          <a:xfrm>
            <a:off x="2275915" y="1443841"/>
            <a:ext cx="4592170" cy="4524315"/>
          </a:xfrm>
          <a:prstGeom prst="rect">
            <a:avLst/>
          </a:prstGeom>
          <a:noFill/>
        </p:spPr>
        <p:txBody>
          <a:bodyPr wrap="square">
            <a:spAutoFit/>
          </a:bodyPr>
          <a:lstStyle/>
          <a:p>
            <a:pPr marL="0" indent="0" algn="ctr">
              <a:buNone/>
            </a:pPr>
            <a:r>
              <a:rPr lang="en-US" sz="3600" b="1" u="sng" dirty="0"/>
              <a:t>FUNDING SOURCES</a:t>
            </a:r>
          </a:p>
          <a:p>
            <a:pPr marL="0" indent="0" algn="ctr">
              <a:buNone/>
            </a:pPr>
            <a:r>
              <a:rPr lang="en-US" sz="3600" b="1" dirty="0"/>
              <a:t>CLUB(S)</a:t>
            </a:r>
          </a:p>
          <a:p>
            <a:pPr marL="0" indent="0" algn="ctr">
              <a:buNone/>
            </a:pPr>
            <a:endParaRPr lang="en-US" sz="3600" b="1" dirty="0"/>
          </a:p>
          <a:p>
            <a:pPr marL="0" indent="0" algn="ctr">
              <a:buNone/>
            </a:pPr>
            <a:r>
              <a:rPr lang="en-US" sz="3600" b="1" dirty="0"/>
              <a:t>DISTRICT DESIGNATED FUNDS</a:t>
            </a:r>
          </a:p>
          <a:p>
            <a:pPr marL="0" indent="0" algn="ctr">
              <a:buNone/>
            </a:pPr>
            <a:endParaRPr lang="en-US" sz="3600" b="1" dirty="0"/>
          </a:p>
          <a:p>
            <a:pPr marL="0" indent="0" algn="ctr">
              <a:buNone/>
            </a:pPr>
            <a:r>
              <a:rPr lang="en-US" sz="3600" b="1" dirty="0"/>
              <a:t>THE ROTARY FOUNDATION</a:t>
            </a:r>
          </a:p>
        </p:txBody>
      </p:sp>
    </p:spTree>
    <p:extLst>
      <p:ext uri="{BB962C8B-B14F-4D97-AF65-F5344CB8AC3E}">
        <p14:creationId xmlns:p14="http://schemas.microsoft.com/office/powerpoint/2010/main" val="3081089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6D06D4-ADD9-4C20-8474-59D547FCD14D}"/>
              </a:ext>
            </a:extLst>
          </p:cNvPr>
          <p:cNvSpPr txBox="1"/>
          <p:nvPr/>
        </p:nvSpPr>
        <p:spPr>
          <a:xfrm>
            <a:off x="0" y="333046"/>
            <a:ext cx="9144000" cy="646331"/>
          </a:xfrm>
          <a:prstGeom prst="rect">
            <a:avLst/>
          </a:prstGeom>
          <a:noFill/>
        </p:spPr>
        <p:txBody>
          <a:bodyPr wrap="square">
            <a:spAutoFit/>
          </a:bodyPr>
          <a:lstStyle/>
          <a:p>
            <a:pPr algn="ctr"/>
            <a:r>
              <a:rPr lang="en-US" sz="3600" b="1" dirty="0">
                <a:solidFill>
                  <a:schemeClr val="bg1"/>
                </a:solidFill>
              </a:rPr>
              <a:t>HOW MATCHING WORKS FOR GLOBAL GRANTS</a:t>
            </a:r>
            <a:endParaRPr lang="en-US" sz="3600" dirty="0">
              <a:solidFill>
                <a:schemeClr val="bg1"/>
              </a:solidFill>
            </a:endParaRPr>
          </a:p>
        </p:txBody>
      </p:sp>
      <p:sp>
        <p:nvSpPr>
          <p:cNvPr id="5" name="TextBox 4">
            <a:extLst>
              <a:ext uri="{FF2B5EF4-FFF2-40B4-BE49-F238E27FC236}">
                <a16:creationId xmlns:a16="http://schemas.microsoft.com/office/drawing/2014/main" id="{C935BA9F-F1B0-4E5A-B359-E680E06EAD84}"/>
              </a:ext>
            </a:extLst>
          </p:cNvPr>
          <p:cNvSpPr txBox="1"/>
          <p:nvPr/>
        </p:nvSpPr>
        <p:spPr>
          <a:xfrm>
            <a:off x="0" y="1352512"/>
            <a:ext cx="9144000" cy="4031873"/>
          </a:xfrm>
          <a:prstGeom prst="rect">
            <a:avLst/>
          </a:prstGeom>
          <a:noFill/>
        </p:spPr>
        <p:txBody>
          <a:bodyPr wrap="square">
            <a:spAutoFit/>
          </a:bodyPr>
          <a:lstStyle/>
          <a:p>
            <a:r>
              <a:rPr lang="en-US" sz="2800" b="1" dirty="0"/>
              <a:t>	</a:t>
            </a:r>
          </a:p>
          <a:p>
            <a:pPr>
              <a:buFont typeface="Arial"/>
              <a:buChar char="•"/>
            </a:pPr>
            <a:r>
              <a:rPr lang="en-US" sz="2800" b="1" dirty="0"/>
              <a:t>FOR EVERY $1.00 FROM CLUB(S), DISTRICT MATCHES WITH          </a:t>
            </a:r>
          </a:p>
          <a:p>
            <a:r>
              <a:rPr lang="en-US" sz="2800" b="1" dirty="0"/>
              <a:t>                                $2.00 DDF   = $3.00</a:t>
            </a:r>
          </a:p>
          <a:p>
            <a:endParaRPr lang="en-US" sz="2800" b="1" dirty="0"/>
          </a:p>
          <a:p>
            <a:pPr>
              <a:buFont typeface="Arial"/>
              <a:buChar char="•"/>
            </a:pPr>
            <a:r>
              <a:rPr lang="en-US" sz="2800" b="1" dirty="0"/>
              <a:t>TRF MATCHES DISTRICT’S $2.00 DDF @ 80%, TRF MATCHES   </a:t>
            </a:r>
          </a:p>
          <a:p>
            <a:r>
              <a:rPr lang="en-US" sz="2800" b="1" dirty="0"/>
              <a:t>                     WITH $1.60 TRF    = $1.60</a:t>
            </a:r>
          </a:p>
          <a:p>
            <a:endParaRPr lang="en-US" sz="2800" b="1" u="sng" dirty="0"/>
          </a:p>
          <a:p>
            <a:pPr>
              <a:buFont typeface="Arial"/>
              <a:buChar char="•"/>
            </a:pPr>
            <a:r>
              <a:rPr lang="en-US" sz="2800" b="1" dirty="0"/>
              <a:t>SO IF CLUB(S) CONTRIBUTE(S) $1.00, </a:t>
            </a:r>
          </a:p>
          <a:p>
            <a:pPr algn="ctr"/>
            <a:r>
              <a:rPr lang="en-US" sz="2800" b="1" dirty="0"/>
              <a:t>       </a:t>
            </a:r>
            <a:r>
              <a:rPr lang="en-US" sz="3200" b="1" dirty="0"/>
              <a:t>EVERY $1.00 BECOMES</a:t>
            </a:r>
            <a:r>
              <a:rPr lang="mr-IN" sz="3200" b="1" dirty="0"/>
              <a:t>…</a:t>
            </a:r>
            <a:r>
              <a:rPr lang="en-US" sz="3200" b="1" dirty="0"/>
              <a:t>   $4.60</a:t>
            </a:r>
          </a:p>
        </p:txBody>
      </p:sp>
    </p:spTree>
    <p:extLst>
      <p:ext uri="{BB962C8B-B14F-4D97-AF65-F5344CB8AC3E}">
        <p14:creationId xmlns:p14="http://schemas.microsoft.com/office/powerpoint/2010/main" val="1534965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4E72D4-E2D6-4FC4-BBC8-AB132354B2AE}"/>
              </a:ext>
            </a:extLst>
          </p:cNvPr>
          <p:cNvSpPr txBox="1"/>
          <p:nvPr/>
        </p:nvSpPr>
        <p:spPr>
          <a:xfrm>
            <a:off x="2013697" y="171680"/>
            <a:ext cx="4592170" cy="769441"/>
          </a:xfrm>
          <a:prstGeom prst="rect">
            <a:avLst/>
          </a:prstGeom>
          <a:noFill/>
        </p:spPr>
        <p:txBody>
          <a:bodyPr wrap="square">
            <a:spAutoFit/>
          </a:bodyPr>
          <a:lstStyle/>
          <a:p>
            <a:pPr algn="ctr"/>
            <a:r>
              <a:rPr lang="en-US" sz="4400" b="1" dirty="0">
                <a:solidFill>
                  <a:schemeClr val="bg1"/>
                </a:solidFill>
              </a:rPr>
              <a:t>GLOBAL GRANTS</a:t>
            </a:r>
            <a:endParaRPr lang="en-US" sz="4400" dirty="0">
              <a:solidFill>
                <a:schemeClr val="bg1"/>
              </a:solidFill>
            </a:endParaRPr>
          </a:p>
        </p:txBody>
      </p:sp>
      <p:sp>
        <p:nvSpPr>
          <p:cNvPr id="5" name="TextBox 4">
            <a:extLst>
              <a:ext uri="{FF2B5EF4-FFF2-40B4-BE49-F238E27FC236}">
                <a16:creationId xmlns:a16="http://schemas.microsoft.com/office/drawing/2014/main" id="{94FD9742-EB69-4333-B28E-D84890C235AF}"/>
              </a:ext>
            </a:extLst>
          </p:cNvPr>
          <p:cNvSpPr txBox="1"/>
          <p:nvPr/>
        </p:nvSpPr>
        <p:spPr>
          <a:xfrm>
            <a:off x="0" y="1289953"/>
            <a:ext cx="9049870" cy="3754874"/>
          </a:xfrm>
          <a:prstGeom prst="rect">
            <a:avLst/>
          </a:prstGeom>
          <a:noFill/>
        </p:spPr>
        <p:txBody>
          <a:bodyPr wrap="square">
            <a:spAutoFit/>
          </a:bodyPr>
          <a:lstStyle/>
          <a:p>
            <a:pPr marL="0" indent="0" algn="ctr">
              <a:buNone/>
            </a:pPr>
            <a:r>
              <a:rPr lang="en-US" sz="3400" b="1" dirty="0"/>
              <a:t>AVAILABLE FROM DISTRICT (DDF)</a:t>
            </a:r>
          </a:p>
          <a:p>
            <a:pPr marL="0" indent="0" algn="ctr">
              <a:buNone/>
            </a:pPr>
            <a:r>
              <a:rPr lang="en-US" sz="3400" b="1" dirty="0"/>
              <a:t>$286,134  </a:t>
            </a:r>
          </a:p>
          <a:p>
            <a:pPr marL="0" indent="0" algn="ctr">
              <a:buNone/>
            </a:pPr>
            <a:r>
              <a:rPr lang="en-US" sz="3400" b="1" dirty="0"/>
              <a:t>UP TO $20,000 DDF FIRST CLUB</a:t>
            </a:r>
          </a:p>
          <a:p>
            <a:pPr marL="0" indent="0" algn="ctr">
              <a:buNone/>
            </a:pPr>
            <a:r>
              <a:rPr lang="en-US" sz="3400" b="1" dirty="0"/>
              <a:t>$5,000 EACH ADD’L CLUB ($500 MINIMUM)</a:t>
            </a:r>
          </a:p>
          <a:p>
            <a:pPr marL="0" indent="0" algn="ctr">
              <a:buNone/>
            </a:pPr>
            <a:r>
              <a:rPr lang="en-US" sz="3400" b="1" dirty="0"/>
              <a:t>UP TO $40,000 TOTAL DDF</a:t>
            </a:r>
          </a:p>
          <a:p>
            <a:pPr marL="0" indent="0" algn="ctr">
              <a:buNone/>
            </a:pPr>
            <a:r>
              <a:rPr lang="en-US" sz="3400" b="1" dirty="0"/>
              <a:t> </a:t>
            </a:r>
          </a:p>
          <a:p>
            <a:pPr marL="0" indent="0" algn="ctr">
              <a:buNone/>
            </a:pPr>
            <a:r>
              <a:rPr lang="en-US" sz="3400" b="1" dirty="0"/>
              <a:t>ROLLING, FIRST-COME, FIRST-SERVED</a:t>
            </a:r>
          </a:p>
        </p:txBody>
      </p:sp>
    </p:spTree>
    <p:extLst>
      <p:ext uri="{BB962C8B-B14F-4D97-AF65-F5344CB8AC3E}">
        <p14:creationId xmlns:p14="http://schemas.microsoft.com/office/powerpoint/2010/main" val="595579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5D4394-18F8-4560-9303-33A8AB8F1A46}"/>
              </a:ext>
            </a:extLst>
          </p:cNvPr>
          <p:cNvSpPr txBox="1"/>
          <p:nvPr/>
        </p:nvSpPr>
        <p:spPr>
          <a:xfrm>
            <a:off x="0" y="185128"/>
            <a:ext cx="9144000" cy="738664"/>
          </a:xfrm>
          <a:prstGeom prst="rect">
            <a:avLst/>
          </a:prstGeom>
          <a:noFill/>
        </p:spPr>
        <p:txBody>
          <a:bodyPr wrap="square">
            <a:spAutoFit/>
          </a:bodyPr>
          <a:lstStyle/>
          <a:p>
            <a:pPr algn="ctr"/>
            <a:r>
              <a:rPr lang="en-US" sz="4200" b="1" dirty="0">
                <a:solidFill>
                  <a:schemeClr val="bg1"/>
                </a:solidFill>
              </a:rPr>
              <a:t>HOW TO APPLY FOR GLOBAL GRANT-1</a:t>
            </a:r>
            <a:endParaRPr lang="en-US" sz="4200" dirty="0">
              <a:solidFill>
                <a:schemeClr val="bg1"/>
              </a:solidFill>
            </a:endParaRPr>
          </a:p>
        </p:txBody>
      </p:sp>
      <p:sp>
        <p:nvSpPr>
          <p:cNvPr id="5" name="TextBox 4">
            <a:extLst>
              <a:ext uri="{FF2B5EF4-FFF2-40B4-BE49-F238E27FC236}">
                <a16:creationId xmlns:a16="http://schemas.microsoft.com/office/drawing/2014/main" id="{90C2B9A8-4AE4-481D-AFCA-77085E7B5C93}"/>
              </a:ext>
            </a:extLst>
          </p:cNvPr>
          <p:cNvSpPr txBox="1"/>
          <p:nvPr/>
        </p:nvSpPr>
        <p:spPr>
          <a:xfrm>
            <a:off x="0" y="1348800"/>
            <a:ext cx="9144000" cy="4647426"/>
          </a:xfrm>
          <a:prstGeom prst="rect">
            <a:avLst/>
          </a:prstGeom>
          <a:noFill/>
        </p:spPr>
        <p:txBody>
          <a:bodyPr wrap="square">
            <a:spAutoFit/>
          </a:bodyPr>
          <a:lstStyle/>
          <a:p>
            <a:pPr marL="0" indent="0" algn="ctr">
              <a:buNone/>
            </a:pPr>
            <a:r>
              <a:rPr lang="en-US" sz="4000" b="1" dirty="0"/>
              <a:t>PRELIMINARY STEPS</a:t>
            </a:r>
          </a:p>
          <a:p>
            <a:pPr marL="457200" indent="-457200">
              <a:buFont typeface="Arial" panose="020B0604020202020204" pitchFamily="34" charset="0"/>
              <a:buChar char="•"/>
            </a:pPr>
            <a:r>
              <a:rPr lang="en-US" sz="3200" b="1" dirty="0"/>
              <a:t>BE SURE TO HAVE YOUR CLUB’S SUPPORT</a:t>
            </a:r>
          </a:p>
          <a:p>
            <a:pPr marL="457200" indent="-457200">
              <a:buFont typeface="Arial" panose="020B0604020202020204" pitchFamily="34" charset="0"/>
              <a:buChar char="•"/>
            </a:pPr>
            <a:r>
              <a:rPr lang="en-US" sz="3200" b="1" dirty="0"/>
              <a:t>SEEK OTHER CLUB PARTNERS</a:t>
            </a:r>
          </a:p>
          <a:p>
            <a:pPr marL="457200" indent="-457200">
              <a:buFont typeface="Arial" panose="020B0604020202020204" pitchFamily="34" charset="0"/>
              <a:buChar char="•"/>
            </a:pPr>
            <a:r>
              <a:rPr lang="en-US" sz="3200" b="1" dirty="0"/>
              <a:t>BE SURE YOU HAVE ESTABLISHED HOST CLUB PARTNERSHIP</a:t>
            </a:r>
          </a:p>
          <a:p>
            <a:pPr marL="457200" indent="-457200">
              <a:buFont typeface="Arial" panose="020B0604020202020204" pitchFamily="34" charset="0"/>
              <a:buChar char="•"/>
            </a:pPr>
            <a:r>
              <a:rPr lang="en-US" sz="3200" b="1" dirty="0"/>
              <a:t>READ TRF’s </a:t>
            </a:r>
            <a:r>
              <a:rPr lang="en-US" sz="3200" b="1" i="1" u="sng" dirty="0"/>
              <a:t>A GUIDE TO GLOBAL GRANTS</a:t>
            </a:r>
          </a:p>
          <a:p>
            <a:pPr marL="457200" indent="-457200">
              <a:buFont typeface="Arial" panose="020B0604020202020204" pitchFamily="34" charset="0"/>
              <a:buChar char="•"/>
            </a:pPr>
            <a:r>
              <a:rPr lang="en-US" sz="3200" b="1" dirty="0"/>
              <a:t>BEFORE DDF IS AUTH’D, APPLICANT AND PROJECT COMMITTEE MUST HAVE COMPLETED TRF’S ONLINE GRANT MNG’T TRAINING COURSE</a:t>
            </a:r>
          </a:p>
        </p:txBody>
      </p:sp>
    </p:spTree>
    <p:extLst>
      <p:ext uri="{BB962C8B-B14F-4D97-AF65-F5344CB8AC3E}">
        <p14:creationId xmlns:p14="http://schemas.microsoft.com/office/powerpoint/2010/main" val="9909656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FE19CA-EBE0-4861-A31F-87A14BF5711E}"/>
              </a:ext>
            </a:extLst>
          </p:cNvPr>
          <p:cNvSpPr txBox="1"/>
          <p:nvPr/>
        </p:nvSpPr>
        <p:spPr>
          <a:xfrm>
            <a:off x="0" y="1318022"/>
            <a:ext cx="9144000" cy="5416868"/>
          </a:xfrm>
          <a:prstGeom prst="rect">
            <a:avLst/>
          </a:prstGeom>
          <a:noFill/>
        </p:spPr>
        <p:txBody>
          <a:bodyPr wrap="square">
            <a:spAutoFit/>
          </a:bodyPr>
          <a:lstStyle/>
          <a:p>
            <a:pPr marL="0" indent="0" algn="ctr">
              <a:buNone/>
            </a:pPr>
            <a:r>
              <a:rPr lang="en-US" sz="1800" b="1" dirty="0">
                <a:solidFill>
                  <a:schemeClr val="bg1"/>
                </a:solidFill>
              </a:rPr>
              <a:t>HHOW TO </a:t>
            </a:r>
            <a:r>
              <a:rPr lang="en-US" sz="4000" b="1" dirty="0">
                <a:solidFill>
                  <a:schemeClr val="bg1"/>
                </a:solidFill>
              </a:rPr>
              <a:t>APP</a:t>
            </a:r>
            <a:r>
              <a:rPr lang="en-US" sz="4000" b="1" dirty="0"/>
              <a:t>TWO STEPS TO APPLY</a:t>
            </a:r>
          </a:p>
          <a:p>
            <a:pPr marL="349250" indent="-457200">
              <a:buFont typeface="Arial" panose="020B0604020202020204" pitchFamily="34" charset="0"/>
              <a:buChar char="•"/>
            </a:pPr>
            <a:r>
              <a:rPr lang="en-US" sz="2800" b="1" dirty="0"/>
              <a:t>SUBMIT GLOBAL GRANT DDF REQUEST FORM</a:t>
            </a:r>
          </a:p>
          <a:p>
            <a:pPr marL="228600" lvl="1" algn="ctr"/>
            <a:r>
              <a:rPr lang="en-US" sz="2800" b="1" dirty="0"/>
              <a:t>AT ROTARY5160.org</a:t>
            </a:r>
          </a:p>
          <a:p>
            <a:pPr marL="228600" lvl="1" algn="ctr"/>
            <a:r>
              <a:rPr lang="en-US" sz="2800" b="1" dirty="0"/>
              <a:t>CLICK ON FOUNDATION &gt; GRANTS &gt; CLICK </a:t>
            </a:r>
            <a:r>
              <a:rPr lang="en-US" sz="2800" b="1" u="sng" dirty="0"/>
              <a:t>HERE</a:t>
            </a:r>
            <a:r>
              <a:rPr lang="en-US" sz="2800" b="1" dirty="0"/>
              <a:t> FOR GLOBAL GRANT PROCESS</a:t>
            </a:r>
          </a:p>
          <a:p>
            <a:pPr marL="228600" lvl="1" algn="ctr"/>
            <a:r>
              <a:rPr lang="en-US" sz="2800" b="1" dirty="0"/>
              <a:t>CLICK GLOBAL GRANT REQUEST FORM LOCATED  </a:t>
            </a:r>
            <a:r>
              <a:rPr lang="en-US" sz="2800" b="1" u="sng" dirty="0"/>
              <a:t>HERE</a:t>
            </a:r>
          </a:p>
          <a:p>
            <a:pPr marL="228600" lvl="1" algn="ctr"/>
            <a:endParaRPr lang="en-US" sz="2000" b="1" u="sng" dirty="0"/>
          </a:p>
          <a:p>
            <a:pPr marL="228600" indent="-457200">
              <a:buFont typeface="Arial" panose="020B0604020202020204" pitchFamily="34" charset="0"/>
              <a:buChar char="•"/>
            </a:pPr>
            <a:r>
              <a:rPr lang="en-US" sz="2800" b="1" dirty="0"/>
              <a:t>APPLY TO TRF: AFTER DDF REQUEST IS APPV’D, GO TO  </a:t>
            </a:r>
          </a:p>
          <a:p>
            <a:r>
              <a:rPr lang="en-US" sz="2800" b="1" dirty="0"/>
              <a:t>      ROTARY.org &gt; MY ROTARY &gt; THE ROTARY FOUNDATION &gt; </a:t>
            </a:r>
          </a:p>
          <a:p>
            <a:r>
              <a:rPr lang="en-US" sz="2800" b="1" dirty="0"/>
              <a:t>      GLOBAL GRANTS; FOLLOW INSTRUCTIONS  </a:t>
            </a:r>
          </a:p>
          <a:p>
            <a:pPr algn="ctr"/>
            <a:r>
              <a:rPr lang="en-US" sz="1800" b="1" dirty="0">
                <a:solidFill>
                  <a:schemeClr val="bg1"/>
                </a:solidFill>
              </a:rPr>
              <a:t>LY FOR GLOBAL GRANT-1?</a:t>
            </a:r>
            <a:endParaRPr lang="en-US" sz="1800" dirty="0">
              <a:solidFill>
                <a:schemeClr val="bg1"/>
              </a:solidFill>
            </a:endParaRPr>
          </a:p>
          <a:p>
            <a:pPr algn="ctr"/>
            <a:r>
              <a:rPr lang="en-US" sz="1800" b="1" dirty="0">
                <a:solidFill>
                  <a:schemeClr val="bg1"/>
                </a:solidFill>
              </a:rPr>
              <a:t>HOW TO APPLY FOR GLOBAL GRANT-1?</a:t>
            </a:r>
            <a:endParaRPr lang="en-US" sz="1800" dirty="0">
              <a:solidFill>
                <a:schemeClr val="bg1"/>
              </a:solidFill>
            </a:endParaRPr>
          </a:p>
          <a:p>
            <a:pPr algn="ctr"/>
            <a:r>
              <a:rPr lang="en-US" sz="1800" b="1" dirty="0">
                <a:solidFill>
                  <a:schemeClr val="bg1"/>
                </a:solidFill>
              </a:rPr>
              <a:t>OW TO APPLY FOR GLOBAL GRANT-1?</a:t>
            </a:r>
            <a:endParaRPr lang="en-US" sz="1800" dirty="0">
              <a:solidFill>
                <a:schemeClr val="bg1"/>
              </a:solidFill>
            </a:endParaRPr>
          </a:p>
        </p:txBody>
      </p:sp>
      <p:sp>
        <p:nvSpPr>
          <p:cNvPr id="5" name="TextBox 4">
            <a:extLst>
              <a:ext uri="{FF2B5EF4-FFF2-40B4-BE49-F238E27FC236}">
                <a16:creationId xmlns:a16="http://schemas.microsoft.com/office/drawing/2014/main" id="{872C2E70-B6BF-4267-BB58-196413DB7359}"/>
              </a:ext>
            </a:extLst>
          </p:cNvPr>
          <p:cNvSpPr txBox="1"/>
          <p:nvPr/>
        </p:nvSpPr>
        <p:spPr>
          <a:xfrm>
            <a:off x="1" y="0"/>
            <a:ext cx="9144000" cy="1015663"/>
          </a:xfrm>
          <a:prstGeom prst="rect">
            <a:avLst/>
          </a:prstGeom>
          <a:noFill/>
        </p:spPr>
        <p:txBody>
          <a:bodyPr wrap="square">
            <a:spAutoFit/>
          </a:bodyPr>
          <a:lstStyle/>
          <a:p>
            <a:pPr algn="ctr"/>
            <a:endParaRPr lang="en-US" sz="1800" dirty="0">
              <a:solidFill>
                <a:schemeClr val="bg1"/>
              </a:solidFill>
            </a:endParaRPr>
          </a:p>
          <a:p>
            <a:pPr algn="ctr"/>
            <a:r>
              <a:rPr lang="en-US" sz="4200" b="1" dirty="0">
                <a:solidFill>
                  <a:schemeClr val="bg1"/>
                </a:solidFill>
              </a:rPr>
              <a:t>HOW TO APPLY FOR GLOBAL GRANT-2 </a:t>
            </a:r>
            <a:r>
              <a:rPr lang="en-US" sz="1800" b="1" dirty="0">
                <a:solidFill>
                  <a:schemeClr val="bg1"/>
                </a:solidFill>
              </a:rPr>
              <a:t> </a:t>
            </a:r>
            <a:endParaRPr lang="en-US" sz="1800" dirty="0">
              <a:solidFill>
                <a:schemeClr val="bg1"/>
              </a:solidFill>
            </a:endParaRPr>
          </a:p>
        </p:txBody>
      </p:sp>
    </p:spTree>
    <p:extLst>
      <p:ext uri="{BB962C8B-B14F-4D97-AF65-F5344CB8AC3E}">
        <p14:creationId xmlns:p14="http://schemas.microsoft.com/office/powerpoint/2010/main" val="33552430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310912-65B0-4CCE-98D6-3F870760211B}"/>
              </a:ext>
            </a:extLst>
          </p:cNvPr>
          <p:cNvSpPr txBox="1"/>
          <p:nvPr/>
        </p:nvSpPr>
        <p:spPr>
          <a:xfrm>
            <a:off x="0" y="282388"/>
            <a:ext cx="9144000" cy="646331"/>
          </a:xfrm>
          <a:prstGeom prst="rect">
            <a:avLst/>
          </a:prstGeom>
          <a:noFill/>
        </p:spPr>
        <p:txBody>
          <a:bodyPr wrap="square">
            <a:spAutoFit/>
          </a:bodyPr>
          <a:lstStyle/>
          <a:p>
            <a:pPr algn="ctr"/>
            <a:r>
              <a:rPr lang="en-US" sz="3600" b="1" dirty="0">
                <a:solidFill>
                  <a:schemeClr val="bg1"/>
                </a:solidFill>
              </a:rPr>
              <a:t>GLOBAL GRANT DDF EVALUATION CRITERIA-1</a:t>
            </a:r>
            <a:endParaRPr lang="en-US" sz="3600" dirty="0">
              <a:solidFill>
                <a:schemeClr val="bg1"/>
              </a:solidFill>
            </a:endParaRPr>
          </a:p>
        </p:txBody>
      </p:sp>
      <p:sp>
        <p:nvSpPr>
          <p:cNvPr id="5" name="TextBox 4">
            <a:extLst>
              <a:ext uri="{FF2B5EF4-FFF2-40B4-BE49-F238E27FC236}">
                <a16:creationId xmlns:a16="http://schemas.microsoft.com/office/drawing/2014/main" id="{ABAA83E7-9458-4622-8D83-DD124F7341D9}"/>
              </a:ext>
            </a:extLst>
          </p:cNvPr>
          <p:cNvSpPr txBox="1"/>
          <p:nvPr/>
        </p:nvSpPr>
        <p:spPr>
          <a:xfrm>
            <a:off x="0" y="1659285"/>
            <a:ext cx="9144000" cy="4031873"/>
          </a:xfrm>
          <a:prstGeom prst="rect">
            <a:avLst/>
          </a:prstGeom>
          <a:noFill/>
        </p:spPr>
        <p:txBody>
          <a:bodyPr wrap="square">
            <a:spAutoFit/>
          </a:bodyPr>
          <a:lstStyle/>
          <a:p>
            <a:pPr marL="457200" indent="-457200">
              <a:buFont typeface="Arial" panose="020B0604020202020204" pitchFamily="34" charset="0"/>
              <a:buChar char="•"/>
            </a:pPr>
            <a:r>
              <a:rPr lang="en-US" sz="3200" b="1" dirty="0"/>
              <a:t>AT LEAST ONE CLUB MEMBER ATTENDED FOUNDATION DAY: FEBRUARY 20, 2021</a:t>
            </a:r>
          </a:p>
          <a:p>
            <a:pPr marL="457200" indent="-457200">
              <a:buFont typeface="Arial" panose="020B0604020202020204" pitchFamily="34" charset="0"/>
              <a:buChar char="•"/>
            </a:pPr>
            <a:r>
              <a:rPr lang="en-US" sz="3200" b="1" dirty="0"/>
              <a:t>CLUB M.O.U. SUBMITTED TO DISTRICT</a:t>
            </a:r>
          </a:p>
          <a:p>
            <a:pPr marL="457200" indent="-457200">
              <a:buFont typeface="Arial" panose="020B0604020202020204" pitchFamily="34" charset="0"/>
              <a:buChar char="•"/>
            </a:pPr>
            <a:r>
              <a:rPr lang="en-US" sz="3200" b="1" dirty="0"/>
              <a:t>APPLICATION APPROVED BY CLUB’S B.O.D.</a:t>
            </a:r>
          </a:p>
          <a:p>
            <a:pPr marL="457200" indent="-457200">
              <a:buFont typeface="Arial" panose="020B0604020202020204" pitchFamily="34" charset="0"/>
              <a:buChar char="•"/>
            </a:pPr>
            <a:r>
              <a:rPr lang="en-US" sz="3200" b="1" dirty="0"/>
              <a:t>GLOBAL GRANT REQUEST FORM SIGNED BY</a:t>
            </a:r>
          </a:p>
          <a:p>
            <a:pPr marL="0" indent="0">
              <a:buNone/>
            </a:pPr>
            <a:r>
              <a:rPr lang="en-US" sz="3200" b="1" dirty="0"/>
              <a:t>           INTERNATIONAL CLUB PROJECT LEAD</a:t>
            </a:r>
          </a:p>
          <a:p>
            <a:pPr marL="0" indent="0">
              <a:buNone/>
            </a:pPr>
            <a:r>
              <a:rPr lang="en-US" sz="3200" b="1" dirty="0"/>
              <a:t>	CLUB PRESIDENT</a:t>
            </a:r>
          </a:p>
          <a:p>
            <a:pPr marL="0" indent="0">
              <a:buNone/>
            </a:pPr>
            <a:r>
              <a:rPr lang="en-US" sz="3200" b="1" dirty="0"/>
              <a:t>	CLUB PRESIDENT-ELECT</a:t>
            </a:r>
          </a:p>
        </p:txBody>
      </p:sp>
    </p:spTree>
    <p:extLst>
      <p:ext uri="{BB962C8B-B14F-4D97-AF65-F5344CB8AC3E}">
        <p14:creationId xmlns:p14="http://schemas.microsoft.com/office/powerpoint/2010/main" val="12884564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44DE26-7333-4D28-950F-228C8B0BC3DD}"/>
              </a:ext>
            </a:extLst>
          </p:cNvPr>
          <p:cNvSpPr txBox="1"/>
          <p:nvPr/>
        </p:nvSpPr>
        <p:spPr>
          <a:xfrm>
            <a:off x="0" y="319598"/>
            <a:ext cx="9144000" cy="646331"/>
          </a:xfrm>
          <a:prstGeom prst="rect">
            <a:avLst/>
          </a:prstGeom>
          <a:noFill/>
        </p:spPr>
        <p:txBody>
          <a:bodyPr wrap="square">
            <a:spAutoFit/>
          </a:bodyPr>
          <a:lstStyle/>
          <a:p>
            <a:pPr algn="ctr"/>
            <a:r>
              <a:rPr lang="en-US" sz="3600" b="1" dirty="0">
                <a:solidFill>
                  <a:schemeClr val="bg1"/>
                </a:solidFill>
              </a:rPr>
              <a:t>GLOBAL GRANT DDF EVALUATION CRITERIA-2</a:t>
            </a:r>
            <a:endParaRPr lang="en-US" sz="3600" dirty="0">
              <a:solidFill>
                <a:schemeClr val="bg1"/>
              </a:solidFill>
            </a:endParaRPr>
          </a:p>
        </p:txBody>
      </p:sp>
      <p:sp>
        <p:nvSpPr>
          <p:cNvPr id="5" name="TextBox 4">
            <a:extLst>
              <a:ext uri="{FF2B5EF4-FFF2-40B4-BE49-F238E27FC236}">
                <a16:creationId xmlns:a16="http://schemas.microsoft.com/office/drawing/2014/main" id="{834E6C5C-A564-43F2-B60E-01AC1D20C2AA}"/>
              </a:ext>
            </a:extLst>
          </p:cNvPr>
          <p:cNvSpPr txBox="1"/>
          <p:nvPr/>
        </p:nvSpPr>
        <p:spPr>
          <a:xfrm>
            <a:off x="416859" y="1874728"/>
            <a:ext cx="9144000" cy="3539430"/>
          </a:xfrm>
          <a:prstGeom prst="rect">
            <a:avLst/>
          </a:prstGeom>
          <a:noFill/>
        </p:spPr>
        <p:txBody>
          <a:bodyPr wrap="square">
            <a:spAutoFit/>
          </a:bodyPr>
          <a:lstStyle/>
          <a:p>
            <a:pPr marL="457200" indent="-457200">
              <a:buFont typeface="Arial" panose="020B0604020202020204" pitchFamily="34" charset="0"/>
              <a:buChar char="•"/>
            </a:pPr>
            <a:r>
              <a:rPr lang="en-US" sz="3200" b="1" dirty="0"/>
              <a:t>COMPLETENESS</a:t>
            </a:r>
          </a:p>
          <a:p>
            <a:pPr marL="457200" indent="-457200">
              <a:buFont typeface="Arial" panose="020B0604020202020204" pitchFamily="34" charset="0"/>
              <a:buChar char="•"/>
            </a:pPr>
            <a:endParaRPr lang="en-US" sz="3200" b="1" dirty="0"/>
          </a:p>
          <a:p>
            <a:pPr marL="457200" indent="-457200">
              <a:buFont typeface="Arial" panose="020B0604020202020204" pitchFamily="34" charset="0"/>
              <a:buChar char="•"/>
            </a:pPr>
            <a:r>
              <a:rPr lang="en-US" sz="3200" b="1" dirty="0"/>
              <a:t>VALUE TO COMMUNITY</a:t>
            </a:r>
          </a:p>
          <a:p>
            <a:pPr marL="457200" indent="-457200">
              <a:buFont typeface="Arial" panose="020B0604020202020204" pitchFamily="34" charset="0"/>
              <a:buChar char="•"/>
            </a:pPr>
            <a:endParaRPr lang="en-US" sz="3200" b="1" dirty="0"/>
          </a:p>
          <a:p>
            <a:pPr marL="457200" indent="-457200">
              <a:buFont typeface="Arial" panose="020B0604020202020204" pitchFamily="34" charset="0"/>
              <a:buChar char="•"/>
            </a:pPr>
            <a:r>
              <a:rPr lang="en-US" sz="3200" b="1" dirty="0"/>
              <a:t>FEASIBILITY</a:t>
            </a:r>
          </a:p>
          <a:p>
            <a:pPr marL="457200" indent="-457200">
              <a:buFont typeface="Arial" panose="020B0604020202020204" pitchFamily="34" charset="0"/>
              <a:buChar char="•"/>
            </a:pPr>
            <a:endParaRPr lang="en-US" sz="3200" b="1" dirty="0"/>
          </a:p>
          <a:p>
            <a:pPr marL="457200" indent="-457200">
              <a:buFont typeface="Arial" panose="020B0604020202020204" pitchFamily="34" charset="0"/>
              <a:buChar char="•"/>
            </a:pPr>
            <a:r>
              <a:rPr lang="en-US" sz="3200" b="1" dirty="0"/>
              <a:t>BROAD ROTARY SUPPORT</a:t>
            </a:r>
          </a:p>
        </p:txBody>
      </p:sp>
    </p:spTree>
    <p:extLst>
      <p:ext uri="{BB962C8B-B14F-4D97-AF65-F5344CB8AC3E}">
        <p14:creationId xmlns:p14="http://schemas.microsoft.com/office/powerpoint/2010/main" val="3924590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674703" y="1518469"/>
            <a:ext cx="8278322" cy="430996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solidFill>
                <a:prstClr val="black"/>
              </a:solidFill>
              <a:latin typeface="Georgia" panose="02040502050405020303" pitchFamily="18" charset="0"/>
            </a:endParaRPr>
          </a:p>
        </p:txBody>
      </p:sp>
      <p:sp>
        <p:nvSpPr>
          <p:cNvPr id="4" name="Title 1"/>
          <p:cNvSpPr txBox="1">
            <a:spLocks/>
          </p:cNvSpPr>
          <p:nvPr/>
        </p:nvSpPr>
        <p:spPr>
          <a:xfrm>
            <a:off x="189110" y="426128"/>
            <a:ext cx="8763917" cy="674170"/>
          </a:xfrm>
          <a:prstGeom prst="rect">
            <a:avLst/>
          </a:prstGeom>
        </p:spPr>
        <p:txBody>
          <a:bodyPr vert="horz" lIns="91440" tIns="45720" rIns="91440" bIns="45720" rtlCol="0" anchor="t">
            <a:normAutofit/>
          </a:bodyPr>
          <a:lstStyle>
            <a:lvl1pPr algn="l" defTabSz="457200" rtl="0" eaLnBrk="1" latinLnBrk="0" hangingPunct="1">
              <a:lnSpc>
                <a:spcPct val="80000"/>
              </a:lnSpc>
              <a:spcBef>
                <a:spcPct val="0"/>
              </a:spcBef>
              <a:buNone/>
              <a:defRPr sz="4800" b="1" i="0" kern="1200" spc="-150" baseline="0">
                <a:solidFill>
                  <a:srgbClr val="005DAA"/>
                </a:solidFill>
                <a:latin typeface="Arial Narrow Bold"/>
                <a:ea typeface="+mj-ea"/>
                <a:cs typeface="Arial Narrow Bold"/>
              </a:defRPr>
            </a:lvl1pPr>
          </a:lstStyle>
          <a:p>
            <a:endParaRPr lang="en-US" sz="3600" spc="0" dirty="0">
              <a:solidFill>
                <a:prstClr val="white"/>
              </a:solidFill>
            </a:endParaRPr>
          </a:p>
        </p:txBody>
      </p:sp>
      <p:sp>
        <p:nvSpPr>
          <p:cNvPr id="5" name="TextBox 4">
            <a:extLst>
              <a:ext uri="{FF2B5EF4-FFF2-40B4-BE49-F238E27FC236}">
                <a16:creationId xmlns:a16="http://schemas.microsoft.com/office/drawing/2014/main" id="{C260A7F1-2EEE-4C5A-A129-941FC24225C4}"/>
              </a:ext>
            </a:extLst>
          </p:cNvPr>
          <p:cNvSpPr txBox="1"/>
          <p:nvPr/>
        </p:nvSpPr>
        <p:spPr>
          <a:xfrm>
            <a:off x="2719485" y="106235"/>
            <a:ext cx="4592170" cy="1200329"/>
          </a:xfrm>
          <a:prstGeom prst="rect">
            <a:avLst/>
          </a:prstGeom>
          <a:noFill/>
        </p:spPr>
        <p:txBody>
          <a:bodyPr wrap="square">
            <a:spAutoFit/>
          </a:bodyPr>
          <a:lstStyle/>
          <a:p>
            <a:pPr algn="ctr"/>
            <a:r>
              <a:rPr lang="en-US" sz="7200" b="1" dirty="0">
                <a:solidFill>
                  <a:schemeClr val="bg1"/>
                </a:solidFill>
              </a:rPr>
              <a:t>PURPOSE</a:t>
            </a:r>
            <a:endParaRPr lang="en-US" sz="7200" dirty="0">
              <a:solidFill>
                <a:schemeClr val="bg1"/>
              </a:solidFill>
            </a:endParaRPr>
          </a:p>
        </p:txBody>
      </p:sp>
      <p:sp>
        <p:nvSpPr>
          <p:cNvPr id="7" name="TextBox 6">
            <a:extLst>
              <a:ext uri="{FF2B5EF4-FFF2-40B4-BE49-F238E27FC236}">
                <a16:creationId xmlns:a16="http://schemas.microsoft.com/office/drawing/2014/main" id="{29F49944-F0DE-4708-A5E9-DA327719589C}"/>
              </a:ext>
            </a:extLst>
          </p:cNvPr>
          <p:cNvSpPr txBox="1"/>
          <p:nvPr/>
        </p:nvSpPr>
        <p:spPr>
          <a:xfrm>
            <a:off x="-932" y="2382559"/>
            <a:ext cx="9144000" cy="2092881"/>
          </a:xfrm>
          <a:prstGeom prst="rect">
            <a:avLst/>
          </a:prstGeom>
          <a:noFill/>
        </p:spPr>
        <p:txBody>
          <a:bodyPr wrap="square">
            <a:spAutoFit/>
          </a:bodyPr>
          <a:lstStyle/>
          <a:p>
            <a:pPr marL="0" indent="0" algn="ctr">
              <a:buNone/>
            </a:pPr>
            <a:r>
              <a:rPr lang="en-US" sz="3000" b="1" dirty="0"/>
              <a:t>AT END OF THIS SESSION, YOU WILL KNOW BASICS OF</a:t>
            </a:r>
          </a:p>
          <a:p>
            <a:pPr marL="0" indent="0" algn="ctr">
              <a:buNone/>
            </a:pPr>
            <a:endParaRPr lang="en-US" sz="2000" b="1" dirty="0"/>
          </a:p>
          <a:p>
            <a:pPr marL="0" indent="0" algn="ctr">
              <a:buNone/>
            </a:pPr>
            <a:r>
              <a:rPr lang="en-US" sz="3000" b="1" dirty="0"/>
              <a:t> DISTRICT GRANTS      GLOBAL GRANTS</a:t>
            </a:r>
          </a:p>
          <a:p>
            <a:pPr marL="0" indent="0" algn="ctr">
              <a:buNone/>
            </a:pPr>
            <a:endParaRPr lang="en-US" sz="2000" b="1" dirty="0"/>
          </a:p>
          <a:p>
            <a:pPr marL="0" indent="0" algn="ctr">
              <a:buNone/>
            </a:pPr>
            <a:r>
              <a:rPr lang="en-US" sz="3000" b="1" dirty="0"/>
              <a:t>TIPS AND EXAMPLES </a:t>
            </a:r>
          </a:p>
        </p:txBody>
      </p:sp>
    </p:spTree>
    <p:extLst>
      <p:ext uri="{BB962C8B-B14F-4D97-AF65-F5344CB8AC3E}">
        <p14:creationId xmlns:p14="http://schemas.microsoft.com/office/powerpoint/2010/main" val="2439054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415251-4531-465A-9393-110F894350E9}"/>
              </a:ext>
            </a:extLst>
          </p:cNvPr>
          <p:cNvSpPr txBox="1"/>
          <p:nvPr/>
        </p:nvSpPr>
        <p:spPr>
          <a:xfrm>
            <a:off x="0" y="295835"/>
            <a:ext cx="9144000" cy="553998"/>
          </a:xfrm>
          <a:prstGeom prst="rect">
            <a:avLst/>
          </a:prstGeom>
          <a:noFill/>
        </p:spPr>
        <p:txBody>
          <a:bodyPr wrap="square">
            <a:spAutoFit/>
          </a:bodyPr>
          <a:lstStyle/>
          <a:p>
            <a:pPr algn="ctr"/>
            <a:r>
              <a:rPr lang="en-US" sz="3000" b="1" dirty="0">
                <a:solidFill>
                  <a:schemeClr val="bg1"/>
                </a:solidFill>
              </a:rPr>
              <a:t>TIPS FOR SUCCESSFFUL INTERNATIONAL PROJECTS - 1</a:t>
            </a:r>
            <a:endParaRPr lang="en-US" sz="3000" dirty="0">
              <a:solidFill>
                <a:schemeClr val="bg1"/>
              </a:solidFill>
            </a:endParaRPr>
          </a:p>
        </p:txBody>
      </p:sp>
      <p:sp>
        <p:nvSpPr>
          <p:cNvPr id="5" name="TextBox 4">
            <a:extLst>
              <a:ext uri="{FF2B5EF4-FFF2-40B4-BE49-F238E27FC236}">
                <a16:creationId xmlns:a16="http://schemas.microsoft.com/office/drawing/2014/main" id="{92807A86-2EF3-46DA-8709-72D80137730B}"/>
              </a:ext>
            </a:extLst>
          </p:cNvPr>
          <p:cNvSpPr txBox="1"/>
          <p:nvPr/>
        </p:nvSpPr>
        <p:spPr>
          <a:xfrm>
            <a:off x="0" y="1659285"/>
            <a:ext cx="9144000" cy="3539430"/>
          </a:xfrm>
          <a:prstGeom prst="rect">
            <a:avLst/>
          </a:prstGeom>
          <a:noFill/>
        </p:spPr>
        <p:txBody>
          <a:bodyPr wrap="square">
            <a:spAutoFit/>
          </a:bodyPr>
          <a:lstStyle/>
          <a:p>
            <a:pPr marL="457200" lvl="0" indent="-457200">
              <a:buFont typeface="Arial" panose="020B0604020202020204" pitchFamily="34" charset="0"/>
              <a:buChar char="•"/>
            </a:pPr>
            <a:r>
              <a:rPr lang="en-US" sz="3200" b="1" dirty="0"/>
              <a:t>Broad support from club members</a:t>
            </a:r>
          </a:p>
          <a:p>
            <a:pPr marL="457200" lvl="0" indent="-457200">
              <a:buFont typeface="Arial" panose="020B0604020202020204" pitchFamily="34" charset="0"/>
              <a:buChar char="•"/>
            </a:pPr>
            <a:r>
              <a:rPr lang="en-US" sz="3200" b="1" dirty="0"/>
              <a:t>At least one committed Rotarian from lead clubs</a:t>
            </a:r>
          </a:p>
          <a:p>
            <a:pPr marL="457200" lvl="0" indent="-457200">
              <a:buFont typeface="Arial" panose="020B0604020202020204" pitchFamily="34" charset="0"/>
              <a:buChar char="•"/>
            </a:pPr>
            <a:r>
              <a:rPr lang="en-US" sz="3200" b="1" dirty="0"/>
              <a:t>Strong partnerships between lead clubs from both countries</a:t>
            </a:r>
          </a:p>
          <a:p>
            <a:pPr marL="457200" lvl="0" indent="-457200">
              <a:buFont typeface="Arial" panose="020B0604020202020204" pitchFamily="34" charset="0"/>
              <a:buChar char="•"/>
            </a:pPr>
            <a:r>
              <a:rPr lang="en-US" sz="3200" b="1" dirty="0"/>
              <a:t>Multiple clubs</a:t>
            </a:r>
          </a:p>
          <a:p>
            <a:pPr marL="457200" lvl="0" indent="-457200">
              <a:buFont typeface="Arial" panose="020B0604020202020204" pitchFamily="34" charset="0"/>
              <a:buChar char="•"/>
            </a:pPr>
            <a:r>
              <a:rPr lang="en-US" sz="3200" b="1" dirty="0"/>
              <a:t>Multi-year</a:t>
            </a:r>
          </a:p>
          <a:p>
            <a:pPr marL="457200" lvl="0" indent="-457200">
              <a:buFont typeface="Arial" panose="020B0604020202020204" pitchFamily="34" charset="0"/>
              <a:buChar char="•"/>
            </a:pPr>
            <a:r>
              <a:rPr lang="en-US" sz="3200" b="1" dirty="0"/>
              <a:t>Share Rotarians’ expertise</a:t>
            </a:r>
          </a:p>
        </p:txBody>
      </p:sp>
    </p:spTree>
    <p:extLst>
      <p:ext uri="{BB962C8B-B14F-4D97-AF65-F5344CB8AC3E}">
        <p14:creationId xmlns:p14="http://schemas.microsoft.com/office/powerpoint/2010/main" val="241343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7BE7B7-E6C0-43B7-A04B-9C8FDF15FF15}"/>
              </a:ext>
            </a:extLst>
          </p:cNvPr>
          <p:cNvSpPr txBox="1"/>
          <p:nvPr/>
        </p:nvSpPr>
        <p:spPr>
          <a:xfrm>
            <a:off x="107577" y="315569"/>
            <a:ext cx="9144000" cy="553998"/>
          </a:xfrm>
          <a:prstGeom prst="rect">
            <a:avLst/>
          </a:prstGeom>
          <a:noFill/>
        </p:spPr>
        <p:txBody>
          <a:bodyPr wrap="square">
            <a:spAutoFit/>
          </a:bodyPr>
          <a:lstStyle/>
          <a:p>
            <a:pPr algn="ctr"/>
            <a:r>
              <a:rPr lang="en-US" sz="3000" b="1" dirty="0">
                <a:solidFill>
                  <a:schemeClr val="bg1"/>
                </a:solidFill>
              </a:rPr>
              <a:t>TIPS FOR SUCCESSFFUL INTERNATIONAL PROJECTS - 2</a:t>
            </a:r>
            <a:endParaRPr lang="en-US" sz="3000" dirty="0">
              <a:solidFill>
                <a:schemeClr val="bg1"/>
              </a:solidFill>
            </a:endParaRPr>
          </a:p>
        </p:txBody>
      </p:sp>
      <p:sp>
        <p:nvSpPr>
          <p:cNvPr id="5" name="TextBox 4">
            <a:extLst>
              <a:ext uri="{FF2B5EF4-FFF2-40B4-BE49-F238E27FC236}">
                <a16:creationId xmlns:a16="http://schemas.microsoft.com/office/drawing/2014/main" id="{4B09E4EB-D11B-4EE9-B7A6-D6D6666CF2D6}"/>
              </a:ext>
            </a:extLst>
          </p:cNvPr>
          <p:cNvSpPr txBox="1"/>
          <p:nvPr/>
        </p:nvSpPr>
        <p:spPr>
          <a:xfrm>
            <a:off x="1" y="1972279"/>
            <a:ext cx="9143999" cy="3539430"/>
          </a:xfrm>
          <a:prstGeom prst="rect">
            <a:avLst/>
          </a:prstGeom>
          <a:noFill/>
        </p:spPr>
        <p:txBody>
          <a:bodyPr wrap="square">
            <a:spAutoFit/>
          </a:bodyPr>
          <a:lstStyle/>
          <a:p>
            <a:pPr marL="457200" lvl="0" indent="-457200">
              <a:buFont typeface="Arial" panose="020B0604020202020204" pitchFamily="34" charset="0"/>
              <a:buChar char="•"/>
            </a:pPr>
            <a:r>
              <a:rPr lang="en-US" sz="2800" b="1" dirty="0"/>
              <a:t>Engage host communities</a:t>
            </a:r>
          </a:p>
          <a:p>
            <a:pPr marL="457200" lvl="0" indent="-457200">
              <a:buFont typeface="Arial" panose="020B0604020202020204" pitchFamily="34" charset="0"/>
              <a:buChar char="•"/>
            </a:pPr>
            <a:r>
              <a:rPr lang="en-US" sz="2800" b="1" dirty="0"/>
              <a:t>Local solutions</a:t>
            </a:r>
          </a:p>
          <a:p>
            <a:pPr marL="457200" lvl="0" indent="-457200">
              <a:buFont typeface="Arial" panose="020B0604020202020204" pitchFamily="34" charset="0"/>
              <a:buChar char="•"/>
            </a:pPr>
            <a:r>
              <a:rPr lang="en-US" sz="2800" b="1" dirty="0"/>
              <a:t>Sustainable</a:t>
            </a:r>
          </a:p>
          <a:p>
            <a:pPr marL="457200" lvl="0" indent="-457200">
              <a:buFont typeface="Arial" panose="020B0604020202020204" pitchFamily="34" charset="0"/>
              <a:buChar char="•"/>
            </a:pPr>
            <a:r>
              <a:rPr lang="en-US" sz="2800" b="1" dirty="0"/>
              <a:t>Know rules and procedures of The Rotary Foundation</a:t>
            </a:r>
          </a:p>
          <a:p>
            <a:pPr marL="457200" lvl="0" indent="-457200">
              <a:buFont typeface="Arial" panose="020B0604020202020204" pitchFamily="34" charset="0"/>
              <a:buChar char="•"/>
            </a:pPr>
            <a:r>
              <a:rPr lang="en-US" sz="2800" b="1" dirty="0"/>
              <a:t>Patience, hard work , perseverance</a:t>
            </a:r>
          </a:p>
          <a:p>
            <a:pPr lvl="0"/>
            <a:endParaRPr lang="en-US" sz="2800" b="1" dirty="0"/>
          </a:p>
          <a:p>
            <a:pPr marL="0" indent="0" algn="ctr">
              <a:buNone/>
            </a:pPr>
            <a:r>
              <a:rPr lang="en-US" sz="2800" dirty="0"/>
              <a:t>See link to video on these tips at home page:</a:t>
            </a:r>
          </a:p>
          <a:p>
            <a:pPr marL="0" indent="0" algn="ctr">
              <a:buNone/>
            </a:pPr>
            <a:r>
              <a:rPr lang="en-US" sz="2800" b="1" dirty="0"/>
              <a:t>RotaryForNorthernTanzania.org</a:t>
            </a:r>
          </a:p>
        </p:txBody>
      </p:sp>
    </p:spTree>
    <p:extLst>
      <p:ext uri="{BB962C8B-B14F-4D97-AF65-F5344CB8AC3E}">
        <p14:creationId xmlns:p14="http://schemas.microsoft.com/office/powerpoint/2010/main" val="129911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D6856D-11D6-4544-BFC9-6A7766FE5223}"/>
              </a:ext>
            </a:extLst>
          </p:cNvPr>
          <p:cNvSpPr txBox="1"/>
          <p:nvPr/>
        </p:nvSpPr>
        <p:spPr>
          <a:xfrm>
            <a:off x="121025" y="261781"/>
            <a:ext cx="9143999" cy="677108"/>
          </a:xfrm>
          <a:prstGeom prst="rect">
            <a:avLst/>
          </a:prstGeom>
          <a:noFill/>
        </p:spPr>
        <p:txBody>
          <a:bodyPr wrap="square">
            <a:spAutoFit/>
          </a:bodyPr>
          <a:lstStyle/>
          <a:p>
            <a:pPr marL="0" indent="0" algn="ctr">
              <a:buNone/>
            </a:pPr>
            <a:r>
              <a:rPr lang="en-US" sz="3800" b="1" dirty="0">
                <a:solidFill>
                  <a:schemeClr val="bg1"/>
                </a:solidFill>
              </a:rPr>
              <a:t>ADDITIONAL INFORMATION or QUESTIONS </a:t>
            </a:r>
          </a:p>
        </p:txBody>
      </p:sp>
      <p:sp>
        <p:nvSpPr>
          <p:cNvPr id="4" name="TextBox 3">
            <a:extLst>
              <a:ext uri="{FF2B5EF4-FFF2-40B4-BE49-F238E27FC236}">
                <a16:creationId xmlns:a16="http://schemas.microsoft.com/office/drawing/2014/main" id="{CDE22616-3816-49D1-9E88-478F1864CEB8}"/>
              </a:ext>
            </a:extLst>
          </p:cNvPr>
          <p:cNvSpPr txBox="1"/>
          <p:nvPr/>
        </p:nvSpPr>
        <p:spPr>
          <a:xfrm>
            <a:off x="0" y="1318762"/>
            <a:ext cx="9143999" cy="4339650"/>
          </a:xfrm>
          <a:prstGeom prst="rect">
            <a:avLst/>
          </a:prstGeom>
          <a:noFill/>
        </p:spPr>
        <p:txBody>
          <a:bodyPr wrap="square">
            <a:spAutoFit/>
          </a:bodyPr>
          <a:lstStyle/>
          <a:p>
            <a:pPr marL="0" indent="0" algn="ctr">
              <a:buNone/>
            </a:pPr>
            <a:r>
              <a:rPr lang="en-US" sz="2800" b="1" dirty="0"/>
              <a:t>---Walt Schafer</a:t>
            </a:r>
          </a:p>
          <a:p>
            <a:pPr marL="0" indent="0" algn="ctr">
              <a:buNone/>
            </a:pPr>
            <a:r>
              <a:rPr lang="en-US" sz="2800" b="1" dirty="0"/>
              <a:t>District 5160 Grants Committee Chair</a:t>
            </a:r>
          </a:p>
          <a:p>
            <a:pPr marL="0" indent="0" algn="ctr">
              <a:buNone/>
            </a:pPr>
            <a:r>
              <a:rPr lang="en-US" sz="2800" b="1" dirty="0">
                <a:hlinkClick r:id="rId3"/>
              </a:rPr>
              <a:t>walt5160@yahoo.com</a:t>
            </a:r>
            <a:endParaRPr lang="en-US" sz="2800" b="1" dirty="0"/>
          </a:p>
          <a:p>
            <a:pPr marL="0" indent="0" algn="ctr">
              <a:buNone/>
            </a:pPr>
            <a:endParaRPr lang="en-US" sz="1200" b="1" dirty="0"/>
          </a:p>
          <a:p>
            <a:pPr marL="0" indent="0" algn="ctr">
              <a:buNone/>
            </a:pPr>
            <a:r>
              <a:rPr lang="en-US" sz="2800" b="1" dirty="0"/>
              <a:t>---Danie Schwartz</a:t>
            </a:r>
          </a:p>
          <a:p>
            <a:pPr marL="0" indent="0" algn="ctr">
              <a:buNone/>
            </a:pPr>
            <a:r>
              <a:rPr lang="en-US" sz="2800" b="1" dirty="0"/>
              <a:t>District 5160 Grant Manager &amp; Tech Consultant</a:t>
            </a:r>
          </a:p>
          <a:p>
            <a:pPr marL="0" indent="0" algn="ctr">
              <a:buNone/>
            </a:pPr>
            <a:r>
              <a:rPr lang="en-US" sz="2800" b="1" dirty="0">
                <a:hlinkClick r:id="rId4"/>
              </a:rPr>
              <a:t>info@danieschwartz.com</a:t>
            </a:r>
            <a:endParaRPr lang="en-US" sz="2800" b="1" dirty="0"/>
          </a:p>
          <a:p>
            <a:pPr marL="0" indent="0" algn="ctr">
              <a:buNone/>
            </a:pPr>
            <a:endParaRPr lang="en-US" sz="1200" b="1" dirty="0"/>
          </a:p>
          <a:p>
            <a:pPr marL="0" indent="0" algn="ctr">
              <a:buNone/>
            </a:pPr>
            <a:r>
              <a:rPr lang="en-US" sz="2800" b="1" dirty="0"/>
              <a:t>---Sheila Hurst</a:t>
            </a:r>
          </a:p>
          <a:p>
            <a:pPr marL="0" indent="0" algn="ctr">
              <a:buNone/>
            </a:pPr>
            <a:r>
              <a:rPr lang="en-US" sz="2800" b="1" dirty="0"/>
              <a:t>District 5160 International Service Committee Chair</a:t>
            </a:r>
          </a:p>
          <a:p>
            <a:pPr marL="0" indent="0" algn="ctr">
              <a:buNone/>
            </a:pPr>
            <a:r>
              <a:rPr lang="en-US" sz="2800" b="1" dirty="0">
                <a:hlinkClick r:id="rId5"/>
              </a:rPr>
              <a:t>sheilahurst@mac.com</a:t>
            </a:r>
            <a:endParaRPr lang="en-US" sz="2800" b="1" dirty="0"/>
          </a:p>
        </p:txBody>
      </p:sp>
    </p:spTree>
    <p:extLst>
      <p:ext uri="{BB962C8B-B14F-4D97-AF65-F5344CB8AC3E}">
        <p14:creationId xmlns:p14="http://schemas.microsoft.com/office/powerpoint/2010/main" val="1020849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6" descr="th.jpg">
            <a:extLst>
              <a:ext uri="{FF2B5EF4-FFF2-40B4-BE49-F238E27FC236}">
                <a16:creationId xmlns:a16="http://schemas.microsoft.com/office/drawing/2014/main" id="{AC492BF3-CD89-4F54-950E-E4C54E991420}"/>
              </a:ext>
            </a:extLst>
          </p:cNvPr>
          <p:cNvPicPr>
            <a:picLocks noChangeAspect="1"/>
          </p:cNvPicPr>
          <p:nvPr/>
        </p:nvPicPr>
        <p:blipFill>
          <a:blip r:embed="rId2"/>
          <a:stretch>
            <a:fillRect/>
          </a:stretch>
        </p:blipFill>
        <p:spPr>
          <a:xfrm>
            <a:off x="1693069" y="1313330"/>
            <a:ext cx="5757862" cy="4572000"/>
          </a:xfrm>
          <a:prstGeom prst="rect">
            <a:avLst/>
          </a:prstGeom>
        </p:spPr>
      </p:pic>
    </p:spTree>
    <p:extLst>
      <p:ext uri="{BB962C8B-B14F-4D97-AF65-F5344CB8AC3E}">
        <p14:creationId xmlns:p14="http://schemas.microsoft.com/office/powerpoint/2010/main" val="18047676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4DE14A-2422-4D99-AB4F-F3D3DFAF9C89}"/>
              </a:ext>
            </a:extLst>
          </p:cNvPr>
          <p:cNvSpPr txBox="1"/>
          <p:nvPr/>
        </p:nvSpPr>
        <p:spPr>
          <a:xfrm>
            <a:off x="0" y="2459504"/>
            <a:ext cx="9144000" cy="1938992"/>
          </a:xfrm>
          <a:prstGeom prst="rect">
            <a:avLst/>
          </a:prstGeom>
          <a:noFill/>
        </p:spPr>
        <p:txBody>
          <a:bodyPr wrap="square">
            <a:spAutoFit/>
          </a:bodyPr>
          <a:lstStyle/>
          <a:p>
            <a:pPr marL="0" indent="0" algn="ctr">
              <a:buNone/>
            </a:pPr>
            <a:r>
              <a:rPr lang="en-US" sz="4000" b="1" dirty="0"/>
              <a:t>THIS PRESENTATION AVAILABLE SOON AT:</a:t>
            </a:r>
          </a:p>
          <a:p>
            <a:pPr marL="0" indent="0" algn="ctr">
              <a:buNone/>
            </a:pPr>
            <a:endParaRPr lang="en-US" sz="4000" b="1" dirty="0"/>
          </a:p>
          <a:p>
            <a:pPr marL="0" indent="0" algn="ctr">
              <a:buNone/>
            </a:pPr>
            <a:r>
              <a:rPr lang="en-US" sz="4000" b="1" dirty="0"/>
              <a:t>ROTARY5160.ORG/FOUNDATION</a:t>
            </a:r>
          </a:p>
        </p:txBody>
      </p:sp>
    </p:spTree>
    <p:extLst>
      <p:ext uri="{BB962C8B-B14F-4D97-AF65-F5344CB8AC3E}">
        <p14:creationId xmlns:p14="http://schemas.microsoft.com/office/powerpoint/2010/main" val="41594262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3717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D6856D-11D6-4544-BFC9-6A7766FE5223}"/>
              </a:ext>
            </a:extLst>
          </p:cNvPr>
          <p:cNvSpPr txBox="1"/>
          <p:nvPr/>
        </p:nvSpPr>
        <p:spPr>
          <a:xfrm>
            <a:off x="1" y="329017"/>
            <a:ext cx="9143999" cy="769441"/>
          </a:xfrm>
          <a:prstGeom prst="rect">
            <a:avLst/>
          </a:prstGeom>
          <a:noFill/>
        </p:spPr>
        <p:txBody>
          <a:bodyPr wrap="square">
            <a:spAutoFit/>
          </a:bodyPr>
          <a:lstStyle/>
          <a:p>
            <a:pPr marL="0" indent="0" algn="ctr">
              <a:buNone/>
            </a:pPr>
            <a:r>
              <a:rPr lang="en-US" sz="4400" b="1" dirty="0">
                <a:solidFill>
                  <a:schemeClr val="bg1"/>
                </a:solidFill>
              </a:rPr>
              <a:t>DDF AND GRANT P0LICY 2021-2022</a:t>
            </a:r>
          </a:p>
        </p:txBody>
      </p:sp>
      <p:sp>
        <p:nvSpPr>
          <p:cNvPr id="5" name="TextBox 4">
            <a:extLst>
              <a:ext uri="{FF2B5EF4-FFF2-40B4-BE49-F238E27FC236}">
                <a16:creationId xmlns:a16="http://schemas.microsoft.com/office/drawing/2014/main" id="{8BD2EF8F-898D-457B-898A-A59FF1717768}"/>
              </a:ext>
            </a:extLst>
          </p:cNvPr>
          <p:cNvSpPr txBox="1"/>
          <p:nvPr/>
        </p:nvSpPr>
        <p:spPr>
          <a:xfrm>
            <a:off x="228599" y="2204881"/>
            <a:ext cx="8700247" cy="1938992"/>
          </a:xfrm>
          <a:prstGeom prst="rect">
            <a:avLst/>
          </a:prstGeom>
          <a:noFill/>
        </p:spPr>
        <p:txBody>
          <a:bodyPr wrap="square">
            <a:spAutoFit/>
          </a:bodyPr>
          <a:lstStyle/>
          <a:p>
            <a:pPr marL="0" indent="0" algn="ctr">
              <a:buNone/>
            </a:pPr>
            <a:r>
              <a:rPr lang="en-US" sz="4000" b="1" dirty="0">
                <a:hlinkClick r:id="rId2"/>
              </a:rPr>
              <a:t>www.rotary5160.org</a:t>
            </a:r>
            <a:endParaRPr lang="en-US" sz="4000" b="1" dirty="0"/>
          </a:p>
          <a:p>
            <a:pPr marL="0" indent="0" algn="ctr">
              <a:buNone/>
            </a:pPr>
            <a:endParaRPr lang="en-US" sz="4000" b="1" dirty="0"/>
          </a:p>
          <a:p>
            <a:pPr marL="0" indent="0" algn="ctr">
              <a:buNone/>
            </a:pPr>
            <a:r>
              <a:rPr lang="en-US" sz="4000" b="1" dirty="0"/>
              <a:t>Click on </a:t>
            </a:r>
            <a:r>
              <a:rPr lang="en-US" sz="4000" b="1" u="sng" dirty="0"/>
              <a:t>Foundation</a:t>
            </a:r>
            <a:r>
              <a:rPr lang="en-US" sz="4000" b="1" dirty="0"/>
              <a:t>, then </a:t>
            </a:r>
            <a:r>
              <a:rPr lang="en-US" sz="4000" b="1" u="sng" dirty="0"/>
              <a:t>Grants</a:t>
            </a:r>
          </a:p>
        </p:txBody>
      </p:sp>
    </p:spTree>
    <p:extLst>
      <p:ext uri="{BB962C8B-B14F-4D97-AF65-F5344CB8AC3E}">
        <p14:creationId xmlns:p14="http://schemas.microsoft.com/office/powerpoint/2010/main" val="426261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D6856D-11D6-4544-BFC9-6A7766FE5223}"/>
              </a:ext>
            </a:extLst>
          </p:cNvPr>
          <p:cNvSpPr txBox="1"/>
          <p:nvPr/>
        </p:nvSpPr>
        <p:spPr>
          <a:xfrm>
            <a:off x="1" y="329017"/>
            <a:ext cx="9143999" cy="769441"/>
          </a:xfrm>
          <a:prstGeom prst="rect">
            <a:avLst/>
          </a:prstGeom>
          <a:noFill/>
        </p:spPr>
        <p:txBody>
          <a:bodyPr wrap="square">
            <a:spAutoFit/>
          </a:bodyPr>
          <a:lstStyle/>
          <a:p>
            <a:pPr algn="ctr"/>
            <a:r>
              <a:rPr lang="en-US" sz="4400" b="1" spc="0" dirty="0">
                <a:solidFill>
                  <a:prstClr val="white"/>
                </a:solidFill>
              </a:rPr>
              <a:t>QUALIFICATION REQUIREMENTS</a:t>
            </a:r>
          </a:p>
        </p:txBody>
      </p:sp>
      <p:sp>
        <p:nvSpPr>
          <p:cNvPr id="6" name="TextBox 5">
            <a:extLst>
              <a:ext uri="{FF2B5EF4-FFF2-40B4-BE49-F238E27FC236}">
                <a16:creationId xmlns:a16="http://schemas.microsoft.com/office/drawing/2014/main" id="{B86AE762-A001-441B-8232-6C5C10E7DAE1}"/>
              </a:ext>
            </a:extLst>
          </p:cNvPr>
          <p:cNvSpPr txBox="1"/>
          <p:nvPr/>
        </p:nvSpPr>
        <p:spPr>
          <a:xfrm>
            <a:off x="0" y="2022356"/>
            <a:ext cx="9144000" cy="4031873"/>
          </a:xfrm>
          <a:prstGeom prst="rect">
            <a:avLst/>
          </a:prstGeom>
          <a:noFill/>
        </p:spPr>
        <p:txBody>
          <a:bodyPr wrap="square">
            <a:spAutoFit/>
          </a:bodyPr>
          <a:lstStyle/>
          <a:p>
            <a:pPr>
              <a:buFontTx/>
              <a:buChar char="•"/>
            </a:pPr>
            <a:r>
              <a:rPr lang="en-US" sz="2800" b="1" dirty="0">
                <a:solidFill>
                  <a:prstClr val="black"/>
                </a:solidFill>
              </a:rPr>
              <a:t> </a:t>
            </a:r>
            <a:r>
              <a:rPr lang="en-US" sz="3200" b="1" dirty="0">
                <a:solidFill>
                  <a:prstClr val="black"/>
                </a:solidFill>
              </a:rPr>
              <a:t>2021-22 &amp; 2022-23 Club Presidents must agree to </a:t>
            </a:r>
          </a:p>
          <a:p>
            <a:r>
              <a:rPr lang="en-US" sz="3200" b="1" dirty="0">
                <a:solidFill>
                  <a:prstClr val="black"/>
                </a:solidFill>
              </a:rPr>
              <a:t>   the Club Memorandum of Understanding and </a:t>
            </a:r>
          </a:p>
          <a:p>
            <a:r>
              <a:rPr lang="en-US" sz="3200" b="1" dirty="0">
                <a:solidFill>
                  <a:prstClr val="black"/>
                </a:solidFill>
              </a:rPr>
              <a:t>   submit signed MOU to District Stewardship Chair </a:t>
            </a:r>
          </a:p>
          <a:p>
            <a:endParaRPr lang="en-US" sz="3200" b="1" dirty="0">
              <a:solidFill>
                <a:prstClr val="black"/>
              </a:solidFill>
            </a:endParaRPr>
          </a:p>
          <a:p>
            <a:pPr>
              <a:buFontTx/>
              <a:buChar char="•"/>
            </a:pPr>
            <a:r>
              <a:rPr lang="en-US" sz="3200" b="1" dirty="0">
                <a:solidFill>
                  <a:prstClr val="black"/>
                </a:solidFill>
              </a:rPr>
              <a:t>Load signed MOU onto DACdb grants module</a:t>
            </a:r>
          </a:p>
          <a:p>
            <a:pPr>
              <a:buFontTx/>
              <a:buChar char="•"/>
            </a:pPr>
            <a:endParaRPr lang="en-US" sz="3200" b="1" dirty="0">
              <a:solidFill>
                <a:prstClr val="black"/>
              </a:solidFill>
            </a:endParaRPr>
          </a:p>
          <a:p>
            <a:pPr>
              <a:buFontTx/>
              <a:buChar char="•"/>
            </a:pPr>
            <a:r>
              <a:rPr lang="en-US" sz="3200" b="1" dirty="0">
                <a:solidFill>
                  <a:prstClr val="black"/>
                </a:solidFill>
              </a:rPr>
              <a:t>Club MOU Form located at Rotary5160.org, then Foundation, then Stewardship</a:t>
            </a:r>
          </a:p>
        </p:txBody>
      </p:sp>
    </p:spTree>
    <p:extLst>
      <p:ext uri="{BB962C8B-B14F-4D97-AF65-F5344CB8AC3E}">
        <p14:creationId xmlns:p14="http://schemas.microsoft.com/office/powerpoint/2010/main" val="4235877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D6856D-11D6-4544-BFC9-6A7766FE5223}"/>
              </a:ext>
            </a:extLst>
          </p:cNvPr>
          <p:cNvSpPr txBox="1"/>
          <p:nvPr/>
        </p:nvSpPr>
        <p:spPr>
          <a:xfrm>
            <a:off x="1" y="329017"/>
            <a:ext cx="9143999" cy="769441"/>
          </a:xfrm>
          <a:prstGeom prst="rect">
            <a:avLst/>
          </a:prstGeom>
          <a:noFill/>
        </p:spPr>
        <p:txBody>
          <a:bodyPr wrap="square">
            <a:spAutoFit/>
          </a:bodyPr>
          <a:lstStyle/>
          <a:p>
            <a:pPr algn="ctr"/>
            <a:r>
              <a:rPr lang="en-US" sz="4400" b="1" spc="0" dirty="0">
                <a:solidFill>
                  <a:prstClr val="white"/>
                </a:solidFill>
              </a:rPr>
              <a:t>QUALIFICATION REQUIREMENTS</a:t>
            </a:r>
          </a:p>
        </p:txBody>
      </p:sp>
      <p:sp>
        <p:nvSpPr>
          <p:cNvPr id="6" name="TextBox 5">
            <a:extLst>
              <a:ext uri="{FF2B5EF4-FFF2-40B4-BE49-F238E27FC236}">
                <a16:creationId xmlns:a16="http://schemas.microsoft.com/office/drawing/2014/main" id="{B86AE762-A001-441B-8232-6C5C10E7DAE1}"/>
              </a:ext>
            </a:extLst>
          </p:cNvPr>
          <p:cNvSpPr txBox="1"/>
          <p:nvPr/>
        </p:nvSpPr>
        <p:spPr>
          <a:xfrm>
            <a:off x="0" y="2022356"/>
            <a:ext cx="9144000" cy="584775"/>
          </a:xfrm>
          <a:prstGeom prst="rect">
            <a:avLst/>
          </a:prstGeom>
          <a:noFill/>
        </p:spPr>
        <p:txBody>
          <a:bodyPr wrap="square">
            <a:spAutoFit/>
          </a:bodyPr>
          <a:lstStyle/>
          <a:p>
            <a:pPr>
              <a:buFontTx/>
              <a:buChar char="•"/>
            </a:pPr>
            <a:endParaRPr lang="en-US" sz="3200" b="1" dirty="0">
              <a:solidFill>
                <a:prstClr val="black"/>
              </a:solidFill>
            </a:endParaRPr>
          </a:p>
        </p:txBody>
      </p:sp>
      <p:sp>
        <p:nvSpPr>
          <p:cNvPr id="5" name="TextBox 4">
            <a:extLst>
              <a:ext uri="{FF2B5EF4-FFF2-40B4-BE49-F238E27FC236}">
                <a16:creationId xmlns:a16="http://schemas.microsoft.com/office/drawing/2014/main" id="{FF62B416-43DF-4C12-A92D-194DC4397483}"/>
              </a:ext>
            </a:extLst>
          </p:cNvPr>
          <p:cNvSpPr txBox="1"/>
          <p:nvPr/>
        </p:nvSpPr>
        <p:spPr>
          <a:xfrm>
            <a:off x="1" y="1967061"/>
            <a:ext cx="9143999" cy="2923877"/>
          </a:xfrm>
          <a:prstGeom prst="rect">
            <a:avLst/>
          </a:prstGeom>
          <a:noFill/>
        </p:spPr>
        <p:txBody>
          <a:bodyPr wrap="square">
            <a:spAutoFit/>
          </a:bodyPr>
          <a:lstStyle/>
          <a:p>
            <a:pPr marL="457200" indent="-457200">
              <a:buFont typeface="Arial" pitchFamily="34" charset="0"/>
              <a:buChar char="•"/>
            </a:pPr>
            <a:r>
              <a:rPr lang="en-US" sz="3200" b="1" dirty="0">
                <a:solidFill>
                  <a:prstClr val="black"/>
                </a:solidFill>
              </a:rPr>
              <a:t>Club must be current on its dues, in good standing with the District 5160 and RI</a:t>
            </a:r>
          </a:p>
          <a:p>
            <a:endParaRPr lang="en-US" sz="1200" b="1" dirty="0">
              <a:solidFill>
                <a:prstClr val="black"/>
              </a:solidFill>
            </a:endParaRPr>
          </a:p>
          <a:p>
            <a:pPr marL="457200" indent="-457200">
              <a:buFont typeface="Arial" pitchFamily="34" charset="0"/>
              <a:buChar char="•"/>
            </a:pPr>
            <a:r>
              <a:rPr lang="en-US" sz="3200" b="1" dirty="0">
                <a:solidFill>
                  <a:prstClr val="black"/>
                </a:solidFill>
              </a:rPr>
              <a:t>Club must be current on its tax returns</a:t>
            </a:r>
          </a:p>
          <a:p>
            <a:pPr marL="457200" indent="-457200">
              <a:buFont typeface="Arial" pitchFamily="34" charset="0"/>
              <a:buChar char="•"/>
            </a:pPr>
            <a:endParaRPr lang="en-US" sz="1200" b="1" dirty="0">
              <a:solidFill>
                <a:prstClr val="black"/>
              </a:solidFill>
            </a:endParaRPr>
          </a:p>
          <a:p>
            <a:pPr marL="457200" indent="-457200">
              <a:buFont typeface="Arial" pitchFamily="34" charset="0"/>
              <a:buChar char="•"/>
            </a:pPr>
            <a:r>
              <a:rPr lang="en-US" sz="3200" b="1" dirty="0">
                <a:solidFill>
                  <a:prstClr val="black"/>
                </a:solidFill>
              </a:rPr>
              <a:t>Club must be current on all District and Global grants (reports, financial, close out)</a:t>
            </a:r>
            <a:r>
              <a:rPr lang="en-US" sz="3200" b="1" dirty="0">
                <a:solidFill>
                  <a:srgbClr val="000000"/>
                </a:solidFill>
              </a:rPr>
              <a:t> </a:t>
            </a:r>
          </a:p>
        </p:txBody>
      </p:sp>
    </p:spTree>
    <p:extLst>
      <p:ext uri="{BB962C8B-B14F-4D97-AF65-F5344CB8AC3E}">
        <p14:creationId xmlns:p14="http://schemas.microsoft.com/office/powerpoint/2010/main" val="41346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D6856D-11D6-4544-BFC9-6A7766FE5223}"/>
              </a:ext>
            </a:extLst>
          </p:cNvPr>
          <p:cNvSpPr txBox="1"/>
          <p:nvPr/>
        </p:nvSpPr>
        <p:spPr>
          <a:xfrm>
            <a:off x="1" y="329017"/>
            <a:ext cx="9143999" cy="769441"/>
          </a:xfrm>
          <a:prstGeom prst="rect">
            <a:avLst/>
          </a:prstGeom>
          <a:noFill/>
        </p:spPr>
        <p:txBody>
          <a:bodyPr wrap="square">
            <a:spAutoFit/>
          </a:bodyPr>
          <a:lstStyle/>
          <a:p>
            <a:pPr marL="0" indent="0" algn="ctr">
              <a:buNone/>
            </a:pPr>
            <a:r>
              <a:rPr lang="en-US" sz="4400" b="1" dirty="0">
                <a:solidFill>
                  <a:schemeClr val="bg1"/>
                </a:solidFill>
              </a:rPr>
              <a:t>TRAINING REQUIREMENTS</a:t>
            </a:r>
          </a:p>
        </p:txBody>
      </p:sp>
      <p:sp>
        <p:nvSpPr>
          <p:cNvPr id="4" name="TextBox 3">
            <a:extLst>
              <a:ext uri="{FF2B5EF4-FFF2-40B4-BE49-F238E27FC236}">
                <a16:creationId xmlns:a16="http://schemas.microsoft.com/office/drawing/2014/main" id="{9852D0B5-B3FA-401B-9C0C-08E0328DAC28}"/>
              </a:ext>
            </a:extLst>
          </p:cNvPr>
          <p:cNvSpPr txBox="1"/>
          <p:nvPr/>
        </p:nvSpPr>
        <p:spPr>
          <a:xfrm>
            <a:off x="88490" y="1223238"/>
            <a:ext cx="9143999" cy="4893647"/>
          </a:xfrm>
          <a:prstGeom prst="rect">
            <a:avLst/>
          </a:prstGeom>
          <a:noFill/>
        </p:spPr>
        <p:txBody>
          <a:bodyPr wrap="square">
            <a:spAutoFit/>
          </a:bodyPr>
          <a:lstStyle/>
          <a:p>
            <a:r>
              <a:rPr lang="en-US" sz="5000" b="1" dirty="0">
                <a:solidFill>
                  <a:srgbClr val="000000"/>
                </a:solidFill>
              </a:rPr>
              <a:t>At least one member of the club must have attended this Grants Management Seminar, February 20, 2021 for the club to be qualified for the 2021-22 Rotary year.   </a:t>
            </a:r>
            <a:r>
              <a:rPr lang="en-US" sz="4000" b="1" dirty="0">
                <a:solidFill>
                  <a:srgbClr val="000000"/>
                </a:solidFill>
              </a:rPr>
              <a:t>Sorry, no exceptions.</a:t>
            </a:r>
          </a:p>
          <a:p>
            <a:pPr marL="457200" indent="-457200">
              <a:buFont typeface="Arial" pitchFamily="34" charset="0"/>
              <a:buChar char="•"/>
            </a:pPr>
            <a:endParaRPr lang="en-US" sz="1200" b="1" dirty="0">
              <a:solidFill>
                <a:srgbClr val="000000"/>
              </a:solidFill>
            </a:endParaRPr>
          </a:p>
        </p:txBody>
      </p:sp>
    </p:spTree>
    <p:extLst>
      <p:ext uri="{BB962C8B-B14F-4D97-AF65-F5344CB8AC3E}">
        <p14:creationId xmlns:p14="http://schemas.microsoft.com/office/powerpoint/2010/main" val="4163360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D6856D-11D6-4544-BFC9-6A7766FE5223}"/>
              </a:ext>
            </a:extLst>
          </p:cNvPr>
          <p:cNvSpPr txBox="1"/>
          <p:nvPr/>
        </p:nvSpPr>
        <p:spPr>
          <a:xfrm>
            <a:off x="1" y="329017"/>
            <a:ext cx="9143999" cy="769441"/>
          </a:xfrm>
          <a:prstGeom prst="rect">
            <a:avLst/>
          </a:prstGeom>
          <a:noFill/>
        </p:spPr>
        <p:txBody>
          <a:bodyPr wrap="square">
            <a:spAutoFit/>
          </a:bodyPr>
          <a:lstStyle/>
          <a:p>
            <a:pPr marL="0" indent="0" algn="ctr">
              <a:buNone/>
            </a:pPr>
            <a:r>
              <a:rPr lang="en-US" sz="4400" b="1" dirty="0">
                <a:solidFill>
                  <a:schemeClr val="bg1"/>
                </a:solidFill>
              </a:rPr>
              <a:t>TERMS OF QUALIFICATION</a:t>
            </a:r>
          </a:p>
        </p:txBody>
      </p:sp>
      <p:sp>
        <p:nvSpPr>
          <p:cNvPr id="4" name="TextBox 3">
            <a:extLst>
              <a:ext uri="{FF2B5EF4-FFF2-40B4-BE49-F238E27FC236}">
                <a16:creationId xmlns:a16="http://schemas.microsoft.com/office/drawing/2014/main" id="{7FAB2DB0-3D28-47D7-A9CD-981CEEDA636D}"/>
              </a:ext>
            </a:extLst>
          </p:cNvPr>
          <p:cNvSpPr txBox="1"/>
          <p:nvPr/>
        </p:nvSpPr>
        <p:spPr>
          <a:xfrm>
            <a:off x="1" y="2488828"/>
            <a:ext cx="9143999" cy="2554545"/>
          </a:xfrm>
          <a:prstGeom prst="rect">
            <a:avLst/>
          </a:prstGeom>
          <a:noFill/>
        </p:spPr>
        <p:txBody>
          <a:bodyPr wrap="square">
            <a:spAutoFit/>
          </a:bodyPr>
          <a:lstStyle/>
          <a:p>
            <a:pPr defTabSz="914400" fontAlgn="base">
              <a:spcAft>
                <a:spcPct val="0"/>
              </a:spcAft>
              <a:buFontTx/>
              <a:buChar char="•"/>
            </a:pPr>
            <a:r>
              <a:rPr lang="en-US" sz="2800" b="1" kern="0" dirty="0">
                <a:cs typeface="Arial"/>
              </a:rPr>
              <a:t> </a:t>
            </a:r>
            <a:r>
              <a:rPr lang="en-US" sz="3200" b="1" kern="0" dirty="0">
                <a:cs typeface="Arial"/>
              </a:rPr>
              <a:t>Valid from July 1, 2021 to June 30, 2022</a:t>
            </a:r>
          </a:p>
          <a:p>
            <a:pPr defTabSz="914400" fontAlgn="base">
              <a:spcAft>
                <a:spcPct val="0"/>
              </a:spcAft>
              <a:buFontTx/>
              <a:buChar char="•"/>
            </a:pPr>
            <a:r>
              <a:rPr lang="en-US" sz="3200" b="1" kern="0" dirty="0">
                <a:cs typeface="Arial"/>
              </a:rPr>
              <a:t> Club responsible for grant funds</a:t>
            </a:r>
          </a:p>
          <a:p>
            <a:pPr defTabSz="914400" fontAlgn="base">
              <a:spcAft>
                <a:spcPct val="0"/>
              </a:spcAft>
              <a:buFontTx/>
              <a:buChar char="•"/>
            </a:pPr>
            <a:r>
              <a:rPr lang="en-US" sz="3200" b="1" kern="0" dirty="0">
                <a:cs typeface="Arial"/>
              </a:rPr>
              <a:t> Disclose conflicts of interest</a:t>
            </a:r>
          </a:p>
          <a:p>
            <a:pPr defTabSz="914400" fontAlgn="base">
              <a:spcAft>
                <a:spcPct val="0"/>
              </a:spcAft>
              <a:buFontTx/>
              <a:buChar char="•"/>
            </a:pPr>
            <a:r>
              <a:rPr lang="en-US" sz="3200" b="1" kern="0" dirty="0">
                <a:cs typeface="Arial"/>
              </a:rPr>
              <a:t> Cooperate with all audits</a:t>
            </a:r>
          </a:p>
          <a:p>
            <a:pPr defTabSz="914400" fontAlgn="base">
              <a:spcAft>
                <a:spcPct val="0"/>
              </a:spcAft>
            </a:pPr>
            <a:endParaRPr lang="en-US" sz="3200" b="1" kern="0" dirty="0">
              <a:cs typeface="Arial"/>
            </a:endParaRPr>
          </a:p>
        </p:txBody>
      </p:sp>
    </p:spTree>
    <p:extLst>
      <p:ext uri="{BB962C8B-B14F-4D97-AF65-F5344CB8AC3E}">
        <p14:creationId xmlns:p14="http://schemas.microsoft.com/office/powerpoint/2010/main" val="728293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D6856D-11D6-4544-BFC9-6A7766FE5223}"/>
              </a:ext>
            </a:extLst>
          </p:cNvPr>
          <p:cNvSpPr txBox="1"/>
          <p:nvPr/>
        </p:nvSpPr>
        <p:spPr>
          <a:xfrm>
            <a:off x="1" y="329017"/>
            <a:ext cx="9143999" cy="769441"/>
          </a:xfrm>
          <a:prstGeom prst="rect">
            <a:avLst/>
          </a:prstGeom>
          <a:noFill/>
        </p:spPr>
        <p:txBody>
          <a:bodyPr wrap="square">
            <a:spAutoFit/>
          </a:bodyPr>
          <a:lstStyle/>
          <a:p>
            <a:pPr marL="0" indent="0" algn="ctr">
              <a:buNone/>
            </a:pPr>
            <a:r>
              <a:rPr lang="en-US" sz="4400" b="1" dirty="0">
                <a:solidFill>
                  <a:schemeClr val="bg1"/>
                </a:solidFill>
              </a:rPr>
              <a:t>MAINTAINING QUALIFICATION</a:t>
            </a:r>
          </a:p>
        </p:txBody>
      </p:sp>
      <p:sp>
        <p:nvSpPr>
          <p:cNvPr id="4" name="TextBox 3">
            <a:extLst>
              <a:ext uri="{FF2B5EF4-FFF2-40B4-BE49-F238E27FC236}">
                <a16:creationId xmlns:a16="http://schemas.microsoft.com/office/drawing/2014/main" id="{10E87723-AC5D-41DA-A8EE-C771E45F0D56}"/>
              </a:ext>
            </a:extLst>
          </p:cNvPr>
          <p:cNvSpPr txBox="1"/>
          <p:nvPr/>
        </p:nvSpPr>
        <p:spPr>
          <a:xfrm>
            <a:off x="1" y="2026055"/>
            <a:ext cx="9143999" cy="3416320"/>
          </a:xfrm>
          <a:prstGeom prst="rect">
            <a:avLst/>
          </a:prstGeom>
          <a:noFill/>
        </p:spPr>
        <p:txBody>
          <a:bodyPr wrap="square">
            <a:spAutoFit/>
          </a:bodyPr>
          <a:lstStyle/>
          <a:p>
            <a:pPr defTabSz="914400" fontAlgn="base">
              <a:spcAft>
                <a:spcPct val="0"/>
              </a:spcAft>
              <a:buFontTx/>
              <a:buChar char="•"/>
            </a:pPr>
            <a:r>
              <a:rPr lang="en-US" sz="3200" b="1" kern="0" dirty="0">
                <a:cs typeface="Arial"/>
              </a:rPr>
              <a:t> Follow terms of club MOU</a:t>
            </a:r>
          </a:p>
          <a:p>
            <a:pPr defTabSz="914400" fontAlgn="base">
              <a:spcAft>
                <a:spcPct val="0"/>
              </a:spcAft>
              <a:buFontTx/>
              <a:buChar char="•"/>
            </a:pPr>
            <a:endParaRPr lang="en-US" sz="1200" b="1" kern="0" dirty="0">
              <a:cs typeface="Arial"/>
            </a:endParaRPr>
          </a:p>
          <a:p>
            <a:pPr defTabSz="914400" fontAlgn="base">
              <a:spcAft>
                <a:spcPct val="0"/>
              </a:spcAft>
              <a:buFontTx/>
              <a:buChar char="•"/>
            </a:pPr>
            <a:r>
              <a:rPr lang="en-US" sz="3200" b="1" kern="0" dirty="0">
                <a:cs typeface="Arial"/>
              </a:rPr>
              <a:t> Appoint a club member or committee to manage </a:t>
            </a:r>
          </a:p>
          <a:p>
            <a:pPr defTabSz="914400" fontAlgn="base">
              <a:spcAft>
                <a:spcPct val="0"/>
              </a:spcAft>
            </a:pPr>
            <a:r>
              <a:rPr lang="en-US" sz="3200" b="1" kern="0" dirty="0">
                <a:cs typeface="Arial"/>
              </a:rPr>
              <a:t>   club qualification</a:t>
            </a:r>
          </a:p>
          <a:p>
            <a:pPr defTabSz="914400" fontAlgn="base">
              <a:spcAft>
                <a:spcPct val="0"/>
              </a:spcAft>
            </a:pPr>
            <a:endParaRPr lang="en-US" sz="1200" b="1" kern="0" dirty="0">
              <a:cs typeface="Arial"/>
            </a:endParaRPr>
          </a:p>
          <a:p>
            <a:pPr defTabSz="914400" fontAlgn="base">
              <a:spcAft>
                <a:spcPct val="0"/>
              </a:spcAft>
              <a:buFontTx/>
              <a:buChar char="•"/>
            </a:pPr>
            <a:r>
              <a:rPr lang="en-US" sz="3200" b="1" kern="0" dirty="0">
                <a:cs typeface="Arial"/>
              </a:rPr>
              <a:t> Fully implement stewardship practices to prevent </a:t>
            </a:r>
          </a:p>
          <a:p>
            <a:pPr defTabSz="914400" fontAlgn="base">
              <a:spcAft>
                <a:spcPct val="0"/>
              </a:spcAft>
            </a:pPr>
            <a:r>
              <a:rPr lang="en-US" sz="3200" b="1" kern="0" dirty="0">
                <a:cs typeface="Arial"/>
              </a:rPr>
              <a:t>   misuse of funds—especially separate bank account</a:t>
            </a:r>
          </a:p>
          <a:p>
            <a:pPr defTabSz="914400" fontAlgn="base">
              <a:spcAft>
                <a:spcPct val="0"/>
              </a:spcAft>
            </a:pPr>
            <a:endParaRPr lang="en-US" sz="3200" b="1" kern="0" dirty="0">
              <a:cs typeface="Arial"/>
            </a:endParaRPr>
          </a:p>
        </p:txBody>
      </p:sp>
    </p:spTree>
    <p:extLst>
      <p:ext uri="{BB962C8B-B14F-4D97-AF65-F5344CB8AC3E}">
        <p14:creationId xmlns:p14="http://schemas.microsoft.com/office/powerpoint/2010/main" val="3148268982"/>
      </p:ext>
    </p:extLst>
  </p:cSld>
  <p:clrMapOvr>
    <a:masterClrMapping/>
  </p:clrMapOvr>
</p:sld>
</file>

<file path=ppt/theme/theme1.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chor="t"/>
      <a:lstStyle>
        <a:defPPr algn="r">
          <a:defRPr sz="1600" b="1" i="0" dirty="0" smtClean="0">
            <a:solidFill>
              <a:srgbClr val="01B4E7"/>
            </a:solidFill>
            <a:latin typeface="Arial Narrow Bold"/>
            <a:cs typeface="Arial Narrow Bold"/>
          </a:defRPr>
        </a:defPPr>
      </a:lstStyle>
    </a:txDef>
  </a:objectDefaults>
  <a:extraClrSchemeLst/>
</a:theme>
</file>

<file path=ppt/theme/theme10.xml><?xml version="1.0" encoding="utf-8"?>
<a:theme xmlns:a="http://schemas.openxmlformats.org/drawingml/2006/main" name="9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chor="t"/>
      <a:lstStyle>
        <a:defPPr algn="r">
          <a:defRPr sz="1600" b="1" i="0" dirty="0" smtClean="0">
            <a:solidFill>
              <a:srgbClr val="01B4E7"/>
            </a:solidFill>
            <a:latin typeface="Arial Narrow Bold"/>
            <a:cs typeface="Arial Narrow Bold"/>
          </a:defRPr>
        </a:defPPr>
      </a:lstStyle>
    </a:txDef>
  </a:objectDefaults>
  <a:extraClrSchemeLst/>
</a:theme>
</file>

<file path=ppt/theme/theme11.xml><?xml version="1.0" encoding="utf-8"?>
<a:theme xmlns:a="http://schemas.openxmlformats.org/drawingml/2006/main" name="10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1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1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chor="t"/>
      <a:lstStyle>
        <a:defPPr algn="r">
          <a:defRPr sz="1600" b="1" i="0" dirty="0" smtClean="0">
            <a:solidFill>
              <a:srgbClr val="01B4E7"/>
            </a:solidFill>
            <a:latin typeface="Arial Narrow Bold"/>
            <a:cs typeface="Arial Narrow Bold"/>
          </a:defRPr>
        </a:defPPr>
      </a:lstStyle>
    </a:txDef>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chor="t"/>
      <a:lstStyle>
        <a:defPPr algn="r">
          <a:defRPr sz="1600" b="1" i="0" dirty="0" smtClean="0">
            <a:solidFill>
              <a:srgbClr val="01B4E7"/>
            </a:solidFill>
            <a:latin typeface="Arial Narrow Bold"/>
            <a:cs typeface="Arial Narrow Bold"/>
          </a:defRPr>
        </a:defPPr>
      </a:lstStyle>
    </a:txDef>
  </a:objectDefaults>
  <a:extraClrSchemeLst/>
</a:theme>
</file>

<file path=ppt/theme/theme5.xml><?xml version="1.0" encoding="utf-8"?>
<a:theme xmlns:a="http://schemas.openxmlformats.org/drawingml/2006/main" name="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7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chor="t"/>
      <a:lstStyle>
        <a:defPPr algn="r">
          <a:defRPr sz="1600" b="1" i="0" dirty="0" smtClean="0">
            <a:solidFill>
              <a:srgbClr val="01B4E7"/>
            </a:solidFill>
            <a:latin typeface="Arial Narrow Bold"/>
            <a:cs typeface="Arial Narrow Bold"/>
          </a:defRPr>
        </a:defPPr>
      </a:lstStyle>
    </a:txDef>
  </a:objectDefaults>
  <a:extraClrSchemeLst/>
</a:theme>
</file>

<file path=ppt/theme/theme7.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4518</TotalTime>
  <Words>1327</Words>
  <Application>Microsoft Office PowerPoint</Application>
  <PresentationFormat>On-screen Show (4:3)</PresentationFormat>
  <Paragraphs>258</Paragraphs>
  <Slides>35</Slides>
  <Notes>13</Notes>
  <HiddenSlides>0</HiddenSlides>
  <MMClips>0</MMClips>
  <ScaleCrop>false</ScaleCrop>
  <HeadingPairs>
    <vt:vector size="6" baseType="variant">
      <vt:variant>
        <vt:lpstr>Fonts Used</vt:lpstr>
      </vt:variant>
      <vt:variant>
        <vt:i4>7</vt:i4>
      </vt:variant>
      <vt:variant>
        <vt:lpstr>Theme</vt:lpstr>
      </vt:variant>
      <vt:variant>
        <vt:i4>13</vt:i4>
      </vt:variant>
      <vt:variant>
        <vt:lpstr>Slide Titles</vt:lpstr>
      </vt:variant>
      <vt:variant>
        <vt:i4>35</vt:i4>
      </vt:variant>
    </vt:vector>
  </HeadingPairs>
  <TitlesOfParts>
    <vt:vector size="55" baseType="lpstr">
      <vt:lpstr>Arial</vt:lpstr>
      <vt:lpstr>Arial Narrow</vt:lpstr>
      <vt:lpstr>Arial Narrow Bold</vt:lpstr>
      <vt:lpstr>Calibri</vt:lpstr>
      <vt:lpstr>Calibri Light</vt:lpstr>
      <vt:lpstr>Comic Sans MS</vt:lpstr>
      <vt:lpstr>Georgia</vt:lpstr>
      <vt:lpstr>3_Custom Design</vt:lpstr>
      <vt:lpstr>1_Custom Design</vt:lpstr>
      <vt:lpstr>4_Custom Design</vt:lpstr>
      <vt:lpstr>5_Custom Design</vt:lpstr>
      <vt:lpstr>6_Custom Design</vt:lpstr>
      <vt:lpstr>7_Custom Design</vt:lpstr>
      <vt:lpstr>2_Custom Design</vt:lpstr>
      <vt:lpstr>Custom Design</vt:lpstr>
      <vt:lpstr>8_Custom Design</vt:lpstr>
      <vt:lpstr>9_Custom Design</vt:lpstr>
      <vt:lpstr>10_Custom Design</vt:lpstr>
      <vt:lpstr>11_Custom Design</vt:lpstr>
      <vt:lpstr>12_Custom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Vilhauer</dc:creator>
  <cp:lastModifiedBy>Jon Dwyer</cp:lastModifiedBy>
  <cp:revision>177</cp:revision>
  <cp:lastPrinted>2018-02-03T17:51:10Z</cp:lastPrinted>
  <dcterms:created xsi:type="dcterms:W3CDTF">2014-03-21T17:07:43Z</dcterms:created>
  <dcterms:modified xsi:type="dcterms:W3CDTF">2021-02-19T23:34:15Z</dcterms:modified>
</cp:coreProperties>
</file>