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88" r:id="rId3"/>
    <p:sldId id="287" r:id="rId4"/>
    <p:sldId id="293" r:id="rId5"/>
    <p:sldId id="294" r:id="rId6"/>
    <p:sldId id="258" r:id="rId7"/>
    <p:sldId id="289" r:id="rId8"/>
    <p:sldId id="260" r:id="rId9"/>
    <p:sldId id="261" r:id="rId10"/>
    <p:sldId id="262" r:id="rId11"/>
    <p:sldId id="264" r:id="rId12"/>
    <p:sldId id="265" r:id="rId13"/>
    <p:sldId id="266" r:id="rId14"/>
    <p:sldId id="267" r:id="rId15"/>
    <p:sldId id="268" r:id="rId16"/>
    <p:sldId id="292" r:id="rId17"/>
    <p:sldId id="270" r:id="rId18"/>
    <p:sldId id="272" r:id="rId19"/>
    <p:sldId id="290"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958D8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5F6"/>
          </a:solidFill>
        </a:fill>
      </a:tcStyle>
    </a:wholeTbl>
    <a:band2H>
      <a:tcTxStyle/>
      <a:tcStyle>
        <a:tcBdr/>
        <a:fill>
          <a:solidFill>
            <a:srgbClr val="E6F2F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958D8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D"/>
          </a:solidFill>
        </a:fill>
      </a:tcStyle>
    </a:wholeTbl>
    <a:band2H>
      <a:tcTxStyle/>
      <a:tcStyle>
        <a:tcBdr/>
        <a:fill>
          <a:solidFill>
            <a:srgbClr val="E6EFEF"/>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958D8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5CA"/>
          </a:solidFill>
        </a:fill>
      </a:tcStyle>
    </a:wholeTbl>
    <a:band2H>
      <a:tcTxStyle/>
      <a:tcStyle>
        <a:tcBdr/>
        <a:fill>
          <a:solidFill>
            <a:srgbClr val="FFEB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958D8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EEDED"/>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958D85"/>
      </a:tcTxStyle>
      <a:tcStyle>
        <a:tcBdr>
          <a:left>
            <a:ln w="12700" cap="flat">
              <a:noFill/>
              <a:miter lim="400000"/>
            </a:ln>
          </a:left>
          <a:right>
            <a:ln w="12700" cap="flat">
              <a:noFill/>
              <a:miter lim="400000"/>
            </a:ln>
          </a:right>
          <a:top>
            <a:ln w="50800" cap="flat">
              <a:solidFill>
                <a:srgbClr val="958D85"/>
              </a:solidFill>
              <a:prstDash val="solid"/>
              <a:round/>
            </a:ln>
          </a:top>
          <a:bottom>
            <a:ln w="25400" cap="flat">
              <a:solidFill>
                <a:srgbClr val="958D8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958D85"/>
              </a:solidFill>
              <a:prstDash val="solid"/>
              <a:round/>
            </a:ln>
          </a:top>
          <a:bottom>
            <a:ln w="25400" cap="flat">
              <a:solidFill>
                <a:srgbClr val="958D8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958D8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AD8"/>
          </a:solidFill>
        </a:fill>
      </a:tcStyle>
    </a:wholeTbl>
    <a:band2H>
      <a:tcTxStyle/>
      <a:tcStyle>
        <a:tcBdr/>
        <a:fill>
          <a:solidFill>
            <a:srgbClr val="EEEDED"/>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58D85"/>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58D85"/>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58D85"/>
          </a:solidFill>
        </a:fill>
      </a:tcStyle>
    </a:firstRow>
  </a:tblStyle>
  <a:tblStyle styleId="{2708684C-4D16-4618-839F-0558EEFCDFE6}" styleName="">
    <a:tblBg/>
    <a:wholeTbl>
      <a:tcTxStyle b="off" i="off">
        <a:font>
          <a:latin typeface="Calibri"/>
          <a:ea typeface="Calibri"/>
          <a:cs typeface="Calibri"/>
        </a:font>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958D85">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958D85">
              <a:alpha val="20000"/>
            </a:srgbClr>
          </a:solidFill>
        </a:fill>
      </a:tcStyle>
    </a:firstCol>
    <a:lastRow>
      <a:tcTxStyle b="on" i="off">
        <a:font>
          <a:latin typeface="Calibri"/>
          <a:ea typeface="Calibri"/>
          <a:cs typeface="Calibri"/>
        </a:font>
        <a:srgbClr val="958D85"/>
      </a:tcTxStyle>
      <a:tcStyle>
        <a:tcBdr>
          <a:left>
            <a:ln w="12700" cap="flat">
              <a:solidFill>
                <a:srgbClr val="958D85"/>
              </a:solidFill>
              <a:prstDash val="solid"/>
              <a:round/>
            </a:ln>
          </a:left>
          <a:right>
            <a:ln w="12700" cap="flat">
              <a:solidFill>
                <a:srgbClr val="958D85"/>
              </a:solidFill>
              <a:prstDash val="solid"/>
              <a:round/>
            </a:ln>
          </a:right>
          <a:top>
            <a:ln w="508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noFill/>
        </a:fill>
      </a:tcStyle>
    </a:lastRow>
    <a:firstRow>
      <a:tcTxStyle b="on" i="off">
        <a:font>
          <a:latin typeface="Calibri"/>
          <a:ea typeface="Calibri"/>
          <a:cs typeface="Calibri"/>
        </a:font>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254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4"/>
    <p:restoredTop sz="93421"/>
  </p:normalViewPr>
  <p:slideViewPr>
    <p:cSldViewPr snapToGrid="0" snapToObjects="1">
      <p:cViewPr varScale="1">
        <p:scale>
          <a:sx n="84" d="100"/>
          <a:sy n="84" d="100"/>
        </p:scale>
        <p:origin x="130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xfrm>
            <a:off x="1143000" y="685800"/>
            <a:ext cx="4572000" cy="3429000"/>
          </a:xfrm>
          <a:prstGeom prst="rect">
            <a:avLst/>
          </a:prstGeom>
        </p:spPr>
        <p:txBody>
          <a:bodyPr/>
          <a:lstStyle/>
          <a:p>
            <a:endParaRPr/>
          </a:p>
        </p:txBody>
      </p:sp>
      <p:sp>
        <p:nvSpPr>
          <p:cNvPr id="79" name="Shape 7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50495531"/>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endParaRPr/>
          </a:p>
        </p:txBody>
      </p:sp>
      <p:sp>
        <p:nvSpPr>
          <p:cNvPr id="86" name="Shape 8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lang="en-US" dirty="0"/>
              <a:t>Fill in all areas of the Grant Application completely and then click SAVE.  You can save your work at anytime and not lose any of your data. Once it is saved, any other club grant writer can go into the module and continue filling in the information.  There were many questions on the online webinar about writing the grant in a Word Document and then copy and pasting into this document.  The challenge is that this is html, and sometimes when you copy and paste you will have to reformat.  In addition, it is double work to do that.  You can do whatever is easiest for you, however having this online is quicker and easier than the paper version. Keep in mind that the Grants Review Committee will not be reviewing the Grant until you click on the Submit button, so you can continue to make changes and updates.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lang="en-US" dirty="0"/>
              <a:t>After application has been saved, two more Tabs will appear – Budget and Documents.  Under Budget, Under Income you will enter the DDF requested amount as well as all other sources of income, i.e. amounts from each individual club or one lump sum from just your club.  Each amount gets entered separately.  Reminder Income from other sources must equal .50 for every $1 of requested DDF funds. Under Expense Items, Each individual expense gets listed here. This is just estimated for now.  After the Grant is complete, come back in and adjust to exact spent amount.</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rPr lang="en-US" dirty="0"/>
              <a:t>The Documents tab is where you will upload all invoices, receipts, bank statements, and MOU.  In addition, all pictures can be added here, and anything that is a jpeg will automatically populate in the Interim and Final Reports. As you can see, the Application automatically comes up in this section as well.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rPr lang="en-US" dirty="0"/>
              <a:t>Once all Budget information has been entered and preliminary documents have been uploaded (MOU), you are now ready to Collect Club Signatures.  We require two signatures, so this will be done twice.  Click on Club Signatures and an auto-generated email will go to both signees on the grant.  It will tell them to go into the Grant and sign it.  Signee will go to Grants – Club Grants – open up the Grant Application and Click Sign Grant Application.  Both signees are required to do this, and then it is ready to submit.  You will also see that after the club signatures have been added, two more tabs – Activity Log and Signatures pop up.  The Activity Log shows a timeline of what has occurred with this application each time a change has been made, and who has made the change.  The Signatures tab shows who the two signees are and who has </a:t>
            </a:r>
            <a:r>
              <a:rPr lang="en-US" dirty="0" err="1"/>
              <a:t>acuatally</a:t>
            </a:r>
            <a:r>
              <a:rPr lang="en-US" dirty="0"/>
              <a:t> signed the application. This way, if the grant writer is unsure who still needs to sign, they can go here and find out.</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District Approves your Grant, two more Tabs will appear – Interim and Final Reports.  This is where you will fill out the reports either midway through or after project is complete.  Follow the top tabs to collect signatures once again.</a:t>
            </a:r>
          </a:p>
        </p:txBody>
      </p:sp>
    </p:spTree>
    <p:extLst>
      <p:ext uri="{BB962C8B-B14F-4D97-AF65-F5344CB8AC3E}">
        <p14:creationId xmlns:p14="http://schemas.microsoft.com/office/powerpoint/2010/main" val="358349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3037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158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endParaRPr/>
          </a:p>
        </p:txBody>
      </p:sp>
      <p:sp>
        <p:nvSpPr>
          <p:cNvPr id="100" name="Shape 100"/>
          <p:cNvSpPr>
            <a:spLocks noGrp="1"/>
          </p:cNvSpPr>
          <p:nvPr>
            <p:ph type="body" sz="quarter" idx="1"/>
          </p:nvPr>
        </p:nvSpPr>
        <p:spPr>
          <a:prstGeom prst="rect">
            <a:avLst/>
          </a:prstGeom>
        </p:spPr>
        <p:txBody>
          <a:bodyPr/>
          <a:lstStyle/>
          <a:p>
            <a:r>
              <a:rPr lang="en-US" sz="1200" b="0" i="0" dirty="0">
                <a:effectLst/>
                <a:latin typeface="+mj-lt"/>
                <a:ea typeface="+mj-ea"/>
                <a:cs typeface="+mj-cs"/>
                <a:sym typeface="Arial"/>
              </a:rPr>
              <a:t>Login to </a:t>
            </a:r>
            <a:r>
              <a:rPr lang="en-US" sz="1200" b="0" i="0" dirty="0" err="1">
                <a:effectLst/>
                <a:latin typeface="+mj-lt"/>
                <a:ea typeface="+mj-ea"/>
                <a:cs typeface="+mj-cs"/>
                <a:sym typeface="Arial"/>
              </a:rPr>
              <a:t>DACdb</a:t>
            </a:r>
            <a:r>
              <a:rPr lang="en-US" sz="1200" b="0" i="0" dirty="0">
                <a:effectLst/>
                <a:latin typeface="+mj-lt"/>
                <a:ea typeface="+mj-ea"/>
                <a:cs typeface="+mj-cs"/>
                <a:sym typeface="Arial"/>
              </a:rPr>
              <a:t> – if you have never done this and require assistance, contact Tina Akins </a:t>
            </a:r>
            <a:r>
              <a:rPr lang="en-US" sz="1200" b="0" i="0" dirty="0" err="1">
                <a:effectLst/>
                <a:latin typeface="+mj-lt"/>
                <a:ea typeface="+mj-ea"/>
                <a:cs typeface="+mj-cs"/>
                <a:sym typeface="Arial"/>
              </a:rPr>
              <a:t>tina.akinsrotary@gmail.com</a:t>
            </a:r>
            <a:endParaRPr lang="en-US" sz="1200" b="0" i="0" dirty="0">
              <a:effectLst/>
              <a:latin typeface="+mj-lt"/>
              <a:ea typeface="+mj-ea"/>
              <a:cs typeface="+mj-cs"/>
              <a:sym typeface="Arial"/>
            </a:endParaRPr>
          </a:p>
        </p:txBody>
      </p:sp>
    </p:spTree>
    <p:extLst>
      <p:ext uri="{BB962C8B-B14F-4D97-AF65-F5344CB8AC3E}">
        <p14:creationId xmlns:p14="http://schemas.microsoft.com/office/powerpoint/2010/main" val="328112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a:p>
        </p:txBody>
      </p:sp>
      <p:sp>
        <p:nvSpPr>
          <p:cNvPr id="94" name="Shape 9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14935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endParaRPr/>
          </a:p>
        </p:txBody>
      </p:sp>
      <p:sp>
        <p:nvSpPr>
          <p:cNvPr id="100" name="Shape 100"/>
          <p:cNvSpPr>
            <a:spLocks noGrp="1"/>
          </p:cNvSpPr>
          <p:nvPr>
            <p:ph type="body" sz="quarter" idx="1"/>
          </p:nvPr>
        </p:nvSpPr>
        <p:spPr>
          <a:prstGeom prst="rect">
            <a:avLst/>
          </a:prstGeom>
        </p:spPr>
        <p:txBody>
          <a:bodyPr/>
          <a:lstStyle/>
          <a:p>
            <a:r>
              <a:rPr lang="en-US" sz="1200" b="0" i="0" dirty="0">
                <a:effectLst/>
                <a:latin typeface="+mj-lt"/>
                <a:ea typeface="+mj-ea"/>
                <a:cs typeface="+mj-cs"/>
                <a:sym typeface="Arial"/>
              </a:rPr>
              <a:t>You can also click </a:t>
            </a:r>
            <a:r>
              <a:rPr lang="en-US" sz="1200" b="0" i="0" dirty="0" err="1">
                <a:effectLst/>
                <a:latin typeface="+mj-lt"/>
                <a:ea typeface="+mj-ea"/>
                <a:cs typeface="+mj-cs"/>
                <a:sym typeface="Arial"/>
              </a:rPr>
              <a:t>OrgYear</a:t>
            </a:r>
            <a:r>
              <a:rPr lang="en-US" sz="1200" b="0" i="0" dirty="0">
                <a:effectLst/>
                <a:latin typeface="+mj-lt"/>
                <a:ea typeface="+mj-ea"/>
                <a:cs typeface="+mj-cs"/>
                <a:sym typeface="Arial"/>
              </a:rPr>
              <a:t> and go to any year that you want to see a list of approved grants. Just remember to change the </a:t>
            </a:r>
            <a:r>
              <a:rPr lang="en-US" sz="1200" b="0" i="0" dirty="0" err="1">
                <a:effectLst/>
                <a:latin typeface="+mj-lt"/>
                <a:ea typeface="+mj-ea"/>
                <a:cs typeface="+mj-cs"/>
                <a:sym typeface="Arial"/>
              </a:rPr>
              <a:t>OrgYear</a:t>
            </a:r>
            <a:r>
              <a:rPr lang="en-US" sz="1200" b="0" i="0" dirty="0">
                <a:effectLst/>
                <a:latin typeface="+mj-lt"/>
                <a:ea typeface="+mj-ea"/>
                <a:cs typeface="+mj-cs"/>
                <a:sym typeface="Arial"/>
              </a:rPr>
              <a:t> back when entering a current grant.  You can see the test grant below in the </a:t>
            </a:r>
            <a:r>
              <a:rPr lang="en-US" sz="1200" b="0" i="0" dirty="0" err="1">
                <a:effectLst/>
                <a:latin typeface="+mj-lt"/>
                <a:ea typeface="+mj-ea"/>
                <a:cs typeface="+mj-cs"/>
                <a:sym typeface="Arial"/>
              </a:rPr>
              <a:t>Vaca</a:t>
            </a:r>
            <a:r>
              <a:rPr lang="en-US" sz="1200" b="0" i="0" dirty="0">
                <a:effectLst/>
                <a:latin typeface="+mj-lt"/>
                <a:ea typeface="+mj-ea"/>
                <a:cs typeface="+mj-cs"/>
                <a:sym typeface="Arial"/>
              </a:rPr>
              <a:t> Valley Eventide Club.   When you get to this section, it will be titled with your club and any grants that have previously been written for the year will be listed. Each project will have a name that you give it, so you will know which one to open. Lead Club Name – all clubs involved in the grant will be listed, however the Lead club will have an asterisk. Status – tells you where your application is in the grant process.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endParaRPr/>
          </a:p>
        </p:txBody>
      </p:sp>
      <p:sp>
        <p:nvSpPr>
          <p:cNvPr id="100" name="Shape 100"/>
          <p:cNvSpPr>
            <a:spLocks noGrp="1"/>
          </p:cNvSpPr>
          <p:nvPr>
            <p:ph type="body" sz="quarter" idx="1"/>
          </p:nvPr>
        </p:nvSpPr>
        <p:spPr>
          <a:prstGeom prst="rect">
            <a:avLst/>
          </a:prstGeom>
        </p:spPr>
        <p:txBody>
          <a:bodyPr/>
          <a:lstStyle/>
          <a:p>
            <a:r>
              <a:rPr lang="en-US" sz="1200" b="0" i="0" dirty="0">
                <a:effectLst/>
                <a:latin typeface="+mj-lt"/>
                <a:ea typeface="+mj-ea"/>
                <a:cs typeface="+mj-cs"/>
                <a:sym typeface="Arial"/>
              </a:rPr>
              <a:t>The online grant looks very similar to the previous paper version.  Just fill in the blanks in each section. You can click the save button in the top right hand corner at any time. Once saved you or another grant writer can go back in to the application and continue working on it. </a:t>
            </a:r>
          </a:p>
        </p:txBody>
      </p:sp>
    </p:spTree>
    <p:extLst>
      <p:ext uri="{BB962C8B-B14F-4D97-AF65-F5344CB8AC3E}">
        <p14:creationId xmlns:p14="http://schemas.microsoft.com/office/powerpoint/2010/main" val="169077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p>
            <a:r>
              <a:rPr lang="en-US" sz="1200" b="0" i="0" dirty="0">
                <a:effectLst/>
                <a:latin typeface="+mj-lt"/>
                <a:ea typeface="+mj-ea"/>
                <a:cs typeface="+mj-cs"/>
                <a:sym typeface="Arial"/>
              </a:rPr>
              <a:t>Any club that is part of this grant, whether financially or manpower must be listed on this page.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rPr lang="en-US" dirty="0"/>
              <a:t>This is similar to the clubs involved.  List the contacts – the members who will be receiving the emails and correspondence regarding this grant.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rPr lang="en-US" dirty="0"/>
              <a:t>This online application follows very similarly to the previous paper one.  Just fill in all the boxes with the information requested.  * Note: please keep the descriptions short and concise as there is limited space for text.  If the grant requires any forms, pictures, or additional information, that can be added later in the Details tab.</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r>
              <a:rPr lang="en-US" sz="1200" b="0" i="0" dirty="0">
                <a:effectLst/>
                <a:latin typeface="+mj-lt"/>
                <a:ea typeface="+mj-ea"/>
                <a:cs typeface="+mj-cs"/>
                <a:sym typeface="Arial"/>
              </a:rPr>
              <a:t>These 6 questions are to help you remember what needs to be done before submitting a grant.  If these are answered YES but they are not completed the Grant will automatically be rejected.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pic>
        <p:nvPicPr>
          <p:cNvPr id="13" name="image1.png"/>
          <p:cNvPicPr>
            <a:picLocks noChangeAspect="1"/>
          </p:cNvPicPr>
          <p:nvPr/>
        </p:nvPicPr>
        <p:blipFill>
          <a:blip r:embed="rId2" cstate="print"/>
          <a:stretch>
            <a:fillRect/>
          </a:stretch>
        </p:blipFill>
        <p:spPr>
          <a:xfrm>
            <a:off x="5562600" y="152400"/>
            <a:ext cx="3124200" cy="3124200"/>
          </a:xfrm>
          <a:prstGeom prst="rect">
            <a:avLst/>
          </a:prstGeom>
          <a:ln w="12700">
            <a:miter lim="400000"/>
          </a:ln>
        </p:spPr>
      </p:pic>
      <p:sp>
        <p:nvSpPr>
          <p:cNvPr id="14" name="Shape 14"/>
          <p:cNvSpPr>
            <a:spLocks noGrp="1"/>
          </p:cNvSpPr>
          <p:nvPr>
            <p:ph type="title"/>
          </p:nvPr>
        </p:nvSpPr>
        <p:spPr>
          <a:xfrm>
            <a:off x="-76200" y="3429000"/>
            <a:ext cx="9296400" cy="990600"/>
          </a:xfrm>
          <a:prstGeom prst="rect">
            <a:avLst/>
          </a:prstGeom>
          <a:solidFill>
            <a:srgbClr val="00246C"/>
          </a:solidFill>
          <a:effectLst>
            <a:outerShdw blurRad="63500" dist="50800" dir="2700000" rotWithShape="0">
              <a:srgbClr val="000000">
                <a:alpha val="40000"/>
              </a:srgbClr>
            </a:outerShdw>
          </a:effectLst>
        </p:spPr>
        <p:txBody>
          <a:bodyPr lIns="0" tIns="0" rIns="0" bIns="0" anchor="b">
            <a:normAutofit/>
          </a:bodyPr>
          <a:lstStyle>
            <a:lvl1pPr algn="l">
              <a:defRPr>
                <a:solidFill>
                  <a:srgbClr val="FFFFFF"/>
                </a:solidFill>
                <a:latin typeface="Arial Narrow"/>
                <a:ea typeface="Arial Narrow"/>
                <a:cs typeface="Arial Narrow"/>
                <a:sym typeface="Arial Narrow"/>
              </a:defRPr>
            </a:lvl1pPr>
          </a:lstStyle>
          <a:p>
            <a:r>
              <a:rPr lang="en-US"/>
              <a:t>Click to edit Master title style</a:t>
            </a:r>
            <a:endParaRPr/>
          </a:p>
        </p:txBody>
      </p:sp>
      <p:sp>
        <p:nvSpPr>
          <p:cNvPr id="15" name="Shape 15"/>
          <p:cNvSpPr>
            <a:spLocks noGrp="1"/>
          </p:cNvSpPr>
          <p:nvPr>
            <p:ph type="body" sz="quarter" idx="1"/>
          </p:nvPr>
        </p:nvSpPr>
        <p:spPr>
          <a:xfrm>
            <a:off x="533400" y="4611744"/>
            <a:ext cx="6400800" cy="950857"/>
          </a:xfrm>
          <a:prstGeom prst="rect">
            <a:avLst/>
          </a:prstGeom>
        </p:spPr>
        <p:txBody>
          <a:bodyPr lIns="0" tIns="0" rIns="0" bIns="0">
            <a:normAutofit/>
          </a:bodyPr>
          <a:lstStyle>
            <a:lvl1pPr marL="0" indent="0">
              <a:spcBef>
                <a:spcPts val="500"/>
              </a:spcBef>
              <a:buSzTx/>
              <a:buFontTx/>
              <a:buNone/>
              <a:defRPr sz="2200">
                <a:solidFill>
                  <a:srgbClr val="FFFFFF"/>
                </a:solidFill>
                <a:latin typeface="Georgia"/>
                <a:ea typeface="Georgia"/>
                <a:cs typeface="Georgia"/>
                <a:sym typeface="Georgia"/>
              </a:defRPr>
            </a:lvl1pPr>
            <a:lvl2pPr marL="0" indent="457200">
              <a:spcBef>
                <a:spcPts val="500"/>
              </a:spcBef>
              <a:buSzTx/>
              <a:buFontTx/>
              <a:buNone/>
              <a:defRPr sz="2200">
                <a:solidFill>
                  <a:srgbClr val="FFFFFF"/>
                </a:solidFill>
                <a:latin typeface="Georgia"/>
                <a:ea typeface="Georgia"/>
                <a:cs typeface="Georgia"/>
                <a:sym typeface="Georgia"/>
              </a:defRPr>
            </a:lvl2pPr>
            <a:lvl3pPr marL="0" indent="914400">
              <a:spcBef>
                <a:spcPts val="500"/>
              </a:spcBef>
              <a:buSzTx/>
              <a:buFontTx/>
              <a:buNone/>
              <a:defRPr sz="2200">
                <a:solidFill>
                  <a:srgbClr val="FFFFFF"/>
                </a:solidFill>
                <a:latin typeface="Georgia"/>
                <a:ea typeface="Georgia"/>
                <a:cs typeface="Georgia"/>
                <a:sym typeface="Georgia"/>
              </a:defRPr>
            </a:lvl3pPr>
            <a:lvl4pPr marL="0" indent="1371600">
              <a:spcBef>
                <a:spcPts val="500"/>
              </a:spcBef>
              <a:buSzTx/>
              <a:buFontTx/>
              <a:buNone/>
              <a:defRPr sz="2200">
                <a:solidFill>
                  <a:srgbClr val="FFFFFF"/>
                </a:solidFill>
                <a:latin typeface="Georgia"/>
                <a:ea typeface="Georgia"/>
                <a:cs typeface="Georgia"/>
                <a:sym typeface="Georgia"/>
              </a:defRPr>
            </a:lvl4pPr>
            <a:lvl5pPr marL="0" indent="1828800">
              <a:spcBef>
                <a:spcPts val="500"/>
              </a:spcBef>
              <a:buSzTx/>
              <a:buFontTx/>
              <a:buNone/>
              <a:defRPr sz="2200">
                <a:solidFill>
                  <a:srgbClr val="FFFFFF"/>
                </a:solidFill>
                <a:latin typeface="Georgia"/>
                <a:ea typeface="Georgia"/>
                <a:cs typeface="Georgia"/>
                <a:sym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6" name="image1.png"/>
          <p:cNvPicPr>
            <a:picLocks noChangeAspect="1"/>
          </p:cNvPicPr>
          <p:nvPr/>
        </p:nvPicPr>
        <p:blipFill>
          <a:blip r:embed="rId3" cstate="print"/>
          <a:stretch>
            <a:fillRect/>
          </a:stretch>
        </p:blipFill>
        <p:spPr>
          <a:xfrm>
            <a:off x="458787" y="6165850"/>
            <a:ext cx="1216026" cy="457200"/>
          </a:xfrm>
          <a:prstGeom prst="rect">
            <a:avLst/>
          </a:prstGeom>
          <a:ln w="12700">
            <a:miter lim="400000"/>
          </a:ln>
        </p:spPr>
      </p:pic>
      <p:sp>
        <p:nvSpPr>
          <p:cNvPr id="17" name="Shape 1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4" name="Shape 2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38" name="image2.png"/>
          <p:cNvPicPr>
            <a:picLocks noChangeAspect="1"/>
          </p:cNvPicPr>
          <p:nvPr/>
        </p:nvPicPr>
        <p:blipFill>
          <a:blip r:embed="rId2" cstate="print"/>
          <a:stretch>
            <a:fillRect/>
          </a:stretch>
        </p:blipFill>
        <p:spPr>
          <a:xfrm>
            <a:off x="460375" y="6165850"/>
            <a:ext cx="1212850" cy="457200"/>
          </a:xfrm>
          <a:prstGeom prst="rect">
            <a:avLst/>
          </a:prstGeom>
          <a:ln w="12700">
            <a:miter lim="400000"/>
          </a:ln>
        </p:spPr>
      </p:pic>
      <p:sp>
        <p:nvSpPr>
          <p:cNvPr id="39" name="Shape 39"/>
          <p:cNvSpPr/>
          <p:nvPr/>
        </p:nvSpPr>
        <p:spPr>
          <a:xfrm>
            <a:off x="0" y="0"/>
            <a:ext cx="9144000" cy="6858000"/>
          </a:xfrm>
          <a:prstGeom prst="rect">
            <a:avLst/>
          </a:prstGeom>
          <a:ln w="3175">
            <a:solidFill>
              <a:srgbClr val="958D85"/>
            </a:solidFill>
          </a:ln>
        </p:spPr>
        <p:txBody>
          <a:bodyPr lIns="45719" rIns="45719" anchor="ctr"/>
          <a:lstStyle/>
          <a:p>
            <a:pPr algn="ctr">
              <a:defRPr>
                <a:solidFill>
                  <a:srgbClr val="FFFFFF"/>
                </a:solidFill>
              </a:defRPr>
            </a:pPr>
            <a:endParaRPr/>
          </a:p>
        </p:txBody>
      </p:sp>
      <p:sp>
        <p:nvSpPr>
          <p:cNvPr id="40" name="Shape 40"/>
          <p:cNvSpPr/>
          <p:nvPr/>
        </p:nvSpPr>
        <p:spPr>
          <a:xfrm>
            <a:off x="-152400" y="2667000"/>
            <a:ext cx="9525000" cy="1600200"/>
          </a:xfrm>
          <a:prstGeom prst="rect">
            <a:avLst/>
          </a:prstGeom>
          <a:solidFill>
            <a:srgbClr val="00246C"/>
          </a:solidFill>
          <a:ln w="12700">
            <a:miter lim="400000"/>
          </a:ln>
          <a:effectLst>
            <a:outerShdw blurRad="88900" dist="61087" dir="5400000" rotWithShape="0">
              <a:srgbClr val="808080">
                <a:alpha val="45998"/>
              </a:srgbClr>
            </a:outerShdw>
          </a:effectLst>
        </p:spPr>
        <p:txBody>
          <a:bodyPr lIns="45719" rIns="45719" anchor="ctr"/>
          <a:lstStyle/>
          <a:p>
            <a:pPr algn="ctr">
              <a:defRPr>
                <a:solidFill>
                  <a:srgbClr val="FFFFFF"/>
                </a:solidFill>
              </a:defRPr>
            </a:pPr>
            <a:endParaRPr/>
          </a:p>
        </p:txBody>
      </p:sp>
      <p:sp>
        <p:nvSpPr>
          <p:cNvPr id="41" name="Shape 41"/>
          <p:cNvSpPr>
            <a:spLocks noGrp="1"/>
          </p:cNvSpPr>
          <p:nvPr>
            <p:ph type="title"/>
          </p:nvPr>
        </p:nvSpPr>
        <p:spPr>
          <a:xfrm>
            <a:off x="152400" y="2667000"/>
            <a:ext cx="8839200" cy="1600200"/>
          </a:xfrm>
          <a:prstGeom prst="rect">
            <a:avLst/>
          </a:prstGeom>
        </p:spPr>
        <p:txBody>
          <a:bodyPr lIns="0" tIns="0" rIns="0" bIns="0">
            <a:normAutofit/>
          </a:bodyPr>
          <a:lstStyle>
            <a:lvl1pPr>
              <a:defRPr sz="3200">
                <a:solidFill>
                  <a:srgbClr val="FFFFFF"/>
                </a:solidFill>
                <a:latin typeface="Arial Narrow"/>
                <a:ea typeface="Arial Narrow"/>
                <a:cs typeface="Arial Narrow"/>
                <a:sym typeface="Arial Narrow"/>
              </a:defRPr>
            </a:lvl1pPr>
          </a:lstStyle>
          <a:p>
            <a:r>
              <a:rPr lang="en-US"/>
              <a:t>Click to edit Master title style</a:t>
            </a:r>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9" name="Shape 49"/>
          <p:cNvSpPr/>
          <p:nvPr/>
        </p:nvSpPr>
        <p:spPr>
          <a:xfrm>
            <a:off x="0" y="0"/>
            <a:ext cx="9144000" cy="6858000"/>
          </a:xfrm>
          <a:prstGeom prst="rect">
            <a:avLst/>
          </a:prstGeom>
          <a:ln w="3175">
            <a:solidFill>
              <a:srgbClr val="958D85"/>
            </a:solidFill>
          </a:ln>
        </p:spPr>
        <p:txBody>
          <a:bodyPr lIns="45719" rIns="45719" anchor="ctr"/>
          <a:lstStyle/>
          <a:p>
            <a:pPr algn="ctr">
              <a:defRPr>
                <a:solidFill>
                  <a:srgbClr val="FFFFFF"/>
                </a:solidFill>
              </a:defRPr>
            </a:pPr>
            <a:endParaRPr/>
          </a:p>
        </p:txBody>
      </p:sp>
      <p:sp>
        <p:nvSpPr>
          <p:cNvPr id="50" name="Shape 50"/>
          <p:cNvSpPr/>
          <p:nvPr/>
        </p:nvSpPr>
        <p:spPr>
          <a:xfrm>
            <a:off x="-76200" y="457200"/>
            <a:ext cx="9296400" cy="533400"/>
          </a:xfrm>
          <a:prstGeom prst="rect">
            <a:avLst/>
          </a:prstGeom>
          <a:solidFill>
            <a:srgbClr val="00246C"/>
          </a:solidFill>
          <a:ln w="12700">
            <a:miter lim="400000"/>
          </a:ln>
          <a:effectLst>
            <a:outerShdw blurRad="88900" dist="61087" dir="5400000" rotWithShape="0">
              <a:srgbClr val="808080">
                <a:alpha val="25000"/>
              </a:srgbClr>
            </a:outerShdw>
          </a:effectLst>
        </p:spPr>
        <p:txBody>
          <a:bodyPr lIns="45719" rIns="45719" anchor="ctr"/>
          <a:lstStyle/>
          <a:p>
            <a:pPr algn="ctr">
              <a:defRPr>
                <a:solidFill>
                  <a:srgbClr val="FFFFFF"/>
                </a:solidFill>
              </a:defRPr>
            </a:pPr>
            <a:endParaRPr/>
          </a:p>
        </p:txBody>
      </p:sp>
      <p:sp>
        <p:nvSpPr>
          <p:cNvPr id="51" name="Shape 51"/>
          <p:cNvSpPr>
            <a:spLocks noGrp="1"/>
          </p:cNvSpPr>
          <p:nvPr>
            <p:ph type="title"/>
          </p:nvPr>
        </p:nvSpPr>
        <p:spPr>
          <a:xfrm>
            <a:off x="381000" y="457200"/>
            <a:ext cx="8763000"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lang="en-US"/>
              <a:t>Click to edit Master title style</a:t>
            </a:r>
            <a:endParaRPr/>
          </a:p>
        </p:txBody>
      </p:sp>
      <p:sp>
        <p:nvSpPr>
          <p:cNvPr id="52" name="Shape 52"/>
          <p:cNvSpPr>
            <a:spLocks noGrp="1"/>
          </p:cNvSpPr>
          <p:nvPr>
            <p:ph type="body" idx="1"/>
          </p:nvPr>
        </p:nvSpPr>
        <p:spPr>
          <a:xfrm>
            <a:off x="457200" y="1219200"/>
            <a:ext cx="8229600" cy="4525963"/>
          </a:xfrm>
          <a:prstGeom prst="rect">
            <a:avLst/>
          </a:prstGeom>
        </p:spPr>
        <p:txBody>
          <a:bodyPr>
            <a:normAutofit/>
          </a:bodyPr>
          <a:lstStyle>
            <a:lvl1pPr>
              <a:defRPr sz="3000">
                <a:solidFill>
                  <a:srgbClr val="FFFFFF"/>
                </a:solidFill>
                <a:latin typeface="Georgia"/>
                <a:ea typeface="Georgia"/>
                <a:cs typeface="Georgia"/>
                <a:sym typeface="Georgia"/>
              </a:defRPr>
            </a:lvl1pPr>
            <a:lvl2pPr marL="786911" indent="-329711">
              <a:defRPr sz="3000">
                <a:solidFill>
                  <a:srgbClr val="FFFFFF"/>
                </a:solidFill>
                <a:latin typeface="Georgia"/>
                <a:ea typeface="Georgia"/>
                <a:cs typeface="Georgia"/>
                <a:sym typeface="Georgia"/>
              </a:defRPr>
            </a:lvl2pPr>
            <a:lvl3pPr marL="1226127" indent="-311727">
              <a:defRPr sz="3000">
                <a:solidFill>
                  <a:srgbClr val="FFFFFF"/>
                </a:solidFill>
                <a:latin typeface="Georgia"/>
                <a:ea typeface="Georgia"/>
                <a:cs typeface="Georgia"/>
                <a:sym typeface="Georgia"/>
              </a:defRPr>
            </a:lvl3pPr>
            <a:lvl4pPr marL="1752600" indent="-381000">
              <a:defRPr sz="3000">
                <a:solidFill>
                  <a:srgbClr val="FFFFFF"/>
                </a:solidFill>
                <a:latin typeface="Georgia"/>
                <a:ea typeface="Georgia"/>
                <a:cs typeface="Georgia"/>
                <a:sym typeface="Georgia"/>
              </a:defRPr>
            </a:lvl4pPr>
            <a:lvl5pPr marL="2257425" indent="-428625">
              <a:defRPr sz="3000">
                <a:solidFill>
                  <a:srgbClr val="FFFFFF"/>
                </a:solidFill>
                <a:latin typeface="Georgia"/>
                <a:ea typeface="Georgia"/>
                <a:cs typeface="Georgia"/>
                <a:sym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53" name="image1.png"/>
          <p:cNvPicPr>
            <a:picLocks noChangeAspect="1"/>
          </p:cNvPicPr>
          <p:nvPr/>
        </p:nvPicPr>
        <p:blipFill>
          <a:blip r:embed="rId2" cstate="print"/>
          <a:stretch>
            <a:fillRect/>
          </a:stretch>
        </p:blipFill>
        <p:spPr>
          <a:xfrm>
            <a:off x="458787" y="6165850"/>
            <a:ext cx="1216026" cy="457200"/>
          </a:xfrm>
          <a:prstGeom prst="rect">
            <a:avLst/>
          </a:prstGeom>
          <a:ln w="12700">
            <a:miter lim="400000"/>
          </a:ln>
        </p:spPr>
      </p:pic>
      <p:sp>
        <p:nvSpPr>
          <p:cNvPr id="54" name="Shape 5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87D90"/>
        </a:solidFill>
        <a:effectLst/>
      </p:bgPr>
    </p:bg>
    <p:spTree>
      <p:nvGrpSpPr>
        <p:cNvPr id="1" name=""/>
        <p:cNvGrpSpPr/>
        <p:nvPr/>
      </p:nvGrpSpPr>
      <p:grpSpPr>
        <a:xfrm>
          <a:off x="0" y="0"/>
          <a:ext cx="0" cy="0"/>
          <a:chOff x="0" y="0"/>
          <a:chExt cx="0" cy="0"/>
        </a:xfrm>
      </p:grpSpPr>
      <p:pic>
        <p:nvPicPr>
          <p:cNvPr id="2" name="image1.png"/>
          <p:cNvPicPr>
            <a:picLocks noChangeAspect="1"/>
          </p:cNvPicPr>
          <p:nvPr/>
        </p:nvPicPr>
        <p:blipFill>
          <a:blip r:embed="rId7" cstate="print"/>
          <a:stretch>
            <a:fillRect/>
          </a:stretch>
        </p:blipFill>
        <p:spPr>
          <a:xfrm>
            <a:off x="5562600" y="152400"/>
            <a:ext cx="3124200" cy="3124200"/>
          </a:xfrm>
          <a:prstGeom prst="rect">
            <a:avLst/>
          </a:prstGeom>
          <a:ln w="12700">
            <a:miter lim="400000"/>
          </a:ln>
        </p:spPr>
      </p:pic>
      <p:pic>
        <p:nvPicPr>
          <p:cNvPr id="3" name="image2.png"/>
          <p:cNvPicPr>
            <a:picLocks noChangeAspect="1"/>
          </p:cNvPicPr>
          <p:nvPr/>
        </p:nvPicPr>
        <p:blipFill>
          <a:blip r:embed="rId8" cstate="print"/>
          <a:stretch>
            <a:fillRect/>
          </a:stretch>
        </p:blipFill>
        <p:spPr>
          <a:xfrm>
            <a:off x="460375" y="6165850"/>
            <a:ext cx="1212850" cy="457200"/>
          </a:xfrm>
          <a:prstGeom prst="rect">
            <a:avLst/>
          </a:prstGeom>
          <a:ln w="12700">
            <a:miter lim="400000"/>
          </a:ln>
        </p:spPr>
      </p:pic>
      <p:sp>
        <p:nvSpPr>
          <p:cNvPr id="4" name="Shape 4"/>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5" name="Shape 5"/>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atin typeface="+mj-lt"/>
                <a:ea typeface="+mj-ea"/>
                <a:cs typeface="+mj-cs"/>
                <a:sym typeface="Arial"/>
              </a:defRPr>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5pPr>
      <a:lvl6pPr marL="0" marR="0" indent="45720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6pPr>
      <a:lvl7pPr marL="0" marR="0" indent="91440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7pPr>
      <a:lvl8pPr marL="0" marR="0" indent="137160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8pPr>
      <a:lvl9pPr marL="0" marR="0" indent="182880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9pPr>
    </p:titleStyle>
    <p:bodyStyle>
      <a:lvl1pPr marL="342900" marR="0" indent="-34290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1pPr>
      <a:lvl2pPr marL="783771" marR="0" indent="-326571"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2pPr>
      <a:lvl3pPr marL="1219200" marR="0" indent="-30480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reneduddy@yahoo.com"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nvSpPr>
        <p:spPr>
          <a:xfrm>
            <a:off x="0" y="3429000"/>
            <a:ext cx="9144000" cy="990600"/>
          </a:xfrm>
          <a:prstGeom prst="rect">
            <a:avLst/>
          </a:prstGeom>
          <a:solidFill>
            <a:srgbClr val="00246C"/>
          </a:solidFill>
          <a:ln w="12700">
            <a:miter lim="400000"/>
          </a:ln>
          <a:effectLst>
            <a:outerShdw blurRad="38100" dist="23000" dir="5400000" rotWithShape="0">
              <a:srgbClr val="808080">
                <a:alpha val="34998"/>
              </a:srgbClr>
            </a:outerShdw>
          </a:effectLst>
        </p:spPr>
        <p:txBody>
          <a:bodyPr lIns="45719" rIns="45719" anchor="ctr"/>
          <a:lstStyle/>
          <a:p>
            <a:pPr algn="ctr">
              <a:defRPr>
                <a:solidFill>
                  <a:srgbClr val="FFFFFF"/>
                </a:solidFill>
              </a:defRPr>
            </a:pPr>
            <a:endParaRPr/>
          </a:p>
        </p:txBody>
      </p:sp>
      <p:sp>
        <p:nvSpPr>
          <p:cNvPr id="83" name="Shape 83"/>
          <p:cNvSpPr>
            <a:spLocks noGrp="1"/>
          </p:cNvSpPr>
          <p:nvPr>
            <p:ph type="subTitle" sz="quarter" idx="1"/>
          </p:nvPr>
        </p:nvSpPr>
        <p:spPr>
          <a:xfrm>
            <a:off x="457200" y="4631032"/>
            <a:ext cx="8686800" cy="1491471"/>
          </a:xfrm>
          <a:prstGeom prst="rect">
            <a:avLst/>
          </a:prstGeom>
        </p:spPr>
        <p:txBody>
          <a:bodyPr>
            <a:normAutofit/>
          </a:bodyPr>
          <a:lstStyle/>
          <a:p>
            <a:pPr>
              <a:spcBef>
                <a:spcPts val="0"/>
              </a:spcBef>
              <a:defRPr sz="2400"/>
            </a:pPr>
            <a:r>
              <a:rPr lang="en-US" dirty="0"/>
              <a:t>Rene Duddy					</a:t>
            </a:r>
            <a:endParaRPr dirty="0"/>
          </a:p>
          <a:p>
            <a:pPr>
              <a:spcBef>
                <a:spcPts val="0"/>
              </a:spcBef>
              <a:defRPr sz="2400"/>
            </a:pPr>
            <a:r>
              <a:rPr dirty="0"/>
              <a:t>Rotary Club of</a:t>
            </a:r>
            <a:r>
              <a:rPr lang="en-US" dirty="0"/>
              <a:t> </a:t>
            </a:r>
            <a:r>
              <a:rPr lang="en-US" dirty="0" err="1"/>
              <a:t>Vaca</a:t>
            </a:r>
            <a:r>
              <a:rPr lang="en-US" dirty="0"/>
              <a:t> Valley 	Eventide</a:t>
            </a:r>
          </a:p>
          <a:p>
            <a:pPr>
              <a:spcBef>
                <a:spcPts val="0"/>
              </a:spcBef>
              <a:defRPr sz="2400"/>
            </a:pPr>
            <a:r>
              <a:rPr lang="en-US" dirty="0"/>
              <a:t>District Executive Secretary</a:t>
            </a:r>
          </a:p>
          <a:p>
            <a:pPr>
              <a:spcBef>
                <a:spcPts val="0"/>
              </a:spcBef>
              <a:defRPr sz="2400"/>
            </a:pPr>
            <a:r>
              <a:rPr lang="en-US" dirty="0"/>
              <a:t>Grants Manager		</a:t>
            </a:r>
            <a:endParaRPr dirty="0"/>
          </a:p>
        </p:txBody>
      </p:sp>
      <p:sp>
        <p:nvSpPr>
          <p:cNvPr id="84" name="Shape 84"/>
          <p:cNvSpPr>
            <a:spLocks noGrp="1"/>
          </p:cNvSpPr>
          <p:nvPr>
            <p:ph type="ctrTitle"/>
          </p:nvPr>
        </p:nvSpPr>
        <p:spPr>
          <a:xfrm>
            <a:off x="0" y="3429000"/>
            <a:ext cx="9144000" cy="1026883"/>
          </a:xfrm>
          <a:prstGeom prst="rect">
            <a:avLst/>
          </a:prstGeom>
          <a:effectLst>
            <a:outerShdw blurRad="63500" dist="50800" dir="2700000" rotWithShape="0">
              <a:srgbClr val="808080">
                <a:alpha val="39998"/>
              </a:srgbClr>
            </a:outerShdw>
          </a:effectLst>
        </p:spPr>
        <p:txBody>
          <a:bodyPr/>
          <a:lstStyle/>
          <a:p>
            <a:r>
              <a:rPr lang="en-US" dirty="0"/>
              <a:t>   District Online Grant Application</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914400" y="438447"/>
            <a:ext cx="7924800" cy="533400"/>
          </a:xfrm>
          <a:prstGeom prst="rect">
            <a:avLst/>
          </a:prstGeom>
        </p:spPr>
        <p:txBody>
          <a:bodyPr>
            <a:normAutofit fontScale="90000"/>
          </a:bodyPr>
          <a:lstStyle/>
          <a:p>
            <a:pPr algn="ctr">
              <a:defRPr sz="3600"/>
            </a:pPr>
            <a:r>
              <a:rPr lang="en-US" dirty="0"/>
              <a:t>Application – Fill in Boxes</a:t>
            </a:r>
            <a:endParaRPr dirty="0"/>
          </a:p>
        </p:txBody>
      </p:sp>
      <p:pic>
        <p:nvPicPr>
          <p:cNvPr id="3" name="Picture 2">
            <a:extLst>
              <a:ext uri="{FF2B5EF4-FFF2-40B4-BE49-F238E27FC236}">
                <a16:creationId xmlns:a16="http://schemas.microsoft.com/office/drawing/2014/main" id="{40655470-A15D-A54C-8124-A4C79F2B5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1448"/>
            <a:ext cx="9144000" cy="4813102"/>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0" y="457200"/>
            <a:ext cx="8763000" cy="533400"/>
          </a:xfrm>
          <a:prstGeom prst="rect">
            <a:avLst/>
          </a:prstGeom>
        </p:spPr>
        <p:txBody>
          <a:bodyPr>
            <a:normAutofit fontScale="90000"/>
          </a:bodyPr>
          <a:lstStyle>
            <a:lvl1pPr algn="ctr">
              <a:defRPr sz="3600"/>
            </a:lvl1pPr>
          </a:lstStyle>
          <a:p>
            <a:r>
              <a:rPr lang="en-US" dirty="0"/>
              <a:t>Club Qualifications for Grant Approval</a:t>
            </a:r>
            <a:endParaRPr dirty="0"/>
          </a:p>
        </p:txBody>
      </p:sp>
      <p:pic>
        <p:nvPicPr>
          <p:cNvPr id="3" name="Picture 2">
            <a:extLst>
              <a:ext uri="{FF2B5EF4-FFF2-40B4-BE49-F238E27FC236}">
                <a16:creationId xmlns:a16="http://schemas.microsoft.com/office/drawing/2014/main" id="{AD22BA8E-BB3A-DB49-AA0E-E0E046FB3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1456"/>
            <a:ext cx="9144000" cy="4974188"/>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0" y="457200"/>
            <a:ext cx="8763000" cy="533400"/>
          </a:xfrm>
          <a:prstGeom prst="rect">
            <a:avLst/>
          </a:prstGeom>
        </p:spPr>
        <p:txBody>
          <a:bodyPr>
            <a:normAutofit fontScale="90000"/>
          </a:bodyPr>
          <a:lstStyle>
            <a:lvl1pPr algn="ctr">
              <a:defRPr sz="3600"/>
            </a:lvl1pPr>
          </a:lstStyle>
          <a:p>
            <a:r>
              <a:rPr lang="en-US" dirty="0"/>
              <a:t>Saving Application</a:t>
            </a:r>
            <a:endParaRPr dirty="0"/>
          </a:p>
        </p:txBody>
      </p:sp>
      <p:pic>
        <p:nvPicPr>
          <p:cNvPr id="3" name="Picture 2">
            <a:extLst>
              <a:ext uri="{FF2B5EF4-FFF2-40B4-BE49-F238E27FC236}">
                <a16:creationId xmlns:a16="http://schemas.microsoft.com/office/drawing/2014/main" id="{D315F099-82FF-8946-AAA7-25ED482BC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5754"/>
            <a:ext cx="9144000" cy="4695092"/>
          </a:xfrm>
          <a:prstGeom prst="rect">
            <a:avLst/>
          </a:prstGeom>
        </p:spPr>
      </p:pic>
      <p:sp>
        <p:nvSpPr>
          <p:cNvPr id="4" name="Notched Right Arrow 3">
            <a:extLst>
              <a:ext uri="{FF2B5EF4-FFF2-40B4-BE49-F238E27FC236}">
                <a16:creationId xmlns:a16="http://schemas.microsoft.com/office/drawing/2014/main" id="{10D61C6A-85E8-A141-B098-9EED1442B17B}"/>
              </a:ext>
            </a:extLst>
          </p:cNvPr>
          <p:cNvSpPr/>
          <p:nvPr/>
        </p:nvSpPr>
        <p:spPr>
          <a:xfrm>
            <a:off x="7315200" y="1543050"/>
            <a:ext cx="978408" cy="484632"/>
          </a:xfrm>
          <a:prstGeom prst="notchedRightArrow">
            <a:avLst/>
          </a:prstGeom>
          <a:solidFill>
            <a:srgbClr val="FF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958D85"/>
              </a:solidFill>
              <a:effectLst/>
              <a:uFillTx/>
              <a:latin typeface="Calibri"/>
              <a:ea typeface="Calibri"/>
              <a:cs typeface="Calibri"/>
              <a:sym typeface="Calibri"/>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3175" y="304800"/>
            <a:ext cx="8763000" cy="685800"/>
          </a:xfrm>
          <a:prstGeom prst="rect">
            <a:avLst/>
          </a:prstGeom>
        </p:spPr>
        <p:txBody>
          <a:bodyPr>
            <a:normAutofit/>
          </a:bodyPr>
          <a:lstStyle>
            <a:lvl1pPr algn="ctr">
              <a:defRPr sz="3600"/>
            </a:lvl1pPr>
          </a:lstStyle>
          <a:p>
            <a:r>
              <a:rPr lang="en-US" dirty="0"/>
              <a:t>Budget</a:t>
            </a:r>
            <a:endParaRPr dirty="0"/>
          </a:p>
        </p:txBody>
      </p:sp>
      <p:pic>
        <p:nvPicPr>
          <p:cNvPr id="3" name="Picture 2">
            <a:extLst>
              <a:ext uri="{FF2B5EF4-FFF2-40B4-BE49-F238E27FC236}">
                <a16:creationId xmlns:a16="http://schemas.microsoft.com/office/drawing/2014/main" id="{87404EF7-66D3-434A-9BE8-6657039E3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1097372"/>
            <a:ext cx="9144000" cy="1200058"/>
          </a:xfrm>
          <a:prstGeom prst="rect">
            <a:avLst/>
          </a:prstGeom>
        </p:spPr>
      </p:pic>
      <p:pic>
        <p:nvPicPr>
          <p:cNvPr id="6" name="Picture 5">
            <a:extLst>
              <a:ext uri="{FF2B5EF4-FFF2-40B4-BE49-F238E27FC236}">
                <a16:creationId xmlns:a16="http://schemas.microsoft.com/office/drawing/2014/main" id="{4886F53B-F6E5-5343-A882-9AC1A18AB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42305"/>
            <a:ext cx="9144000" cy="4115695"/>
          </a:xfrm>
          <a:prstGeom prst="rect">
            <a:avLst/>
          </a:prstGeom>
        </p:spPr>
      </p:pic>
      <p:sp>
        <p:nvSpPr>
          <p:cNvPr id="10" name="Up Arrow 9">
            <a:extLst>
              <a:ext uri="{FF2B5EF4-FFF2-40B4-BE49-F238E27FC236}">
                <a16:creationId xmlns:a16="http://schemas.microsoft.com/office/drawing/2014/main" id="{24A54A33-A4C8-6D44-B620-EACC00D3B097}"/>
              </a:ext>
            </a:extLst>
          </p:cNvPr>
          <p:cNvSpPr/>
          <p:nvPr/>
        </p:nvSpPr>
        <p:spPr>
          <a:xfrm>
            <a:off x="3524250" y="1697401"/>
            <a:ext cx="484632" cy="978408"/>
          </a:xfrm>
          <a:prstGeom prst="upArrow">
            <a:avLst/>
          </a:prstGeom>
          <a:solidFill>
            <a:srgbClr val="FF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958D85"/>
              </a:solidFill>
              <a:effectLst/>
              <a:uFillTx/>
              <a:latin typeface="Calibri"/>
              <a:ea typeface="Calibri"/>
              <a:cs typeface="Calibri"/>
              <a:sym typeface="Calibri"/>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prstGeom prst="rect">
            <a:avLst/>
          </a:prstGeom>
        </p:spPr>
        <p:txBody>
          <a:bodyPr>
            <a:normAutofit fontScale="90000"/>
          </a:bodyPr>
          <a:lstStyle>
            <a:lvl1pPr algn="ctr">
              <a:defRPr sz="3600"/>
            </a:lvl1pPr>
          </a:lstStyle>
          <a:p>
            <a:r>
              <a:rPr lang="en-US" dirty="0"/>
              <a:t>Documents</a:t>
            </a:r>
            <a:endParaRPr dirty="0"/>
          </a:p>
        </p:txBody>
      </p:sp>
      <p:pic>
        <p:nvPicPr>
          <p:cNvPr id="9" name="Picture 8">
            <a:extLst>
              <a:ext uri="{FF2B5EF4-FFF2-40B4-BE49-F238E27FC236}">
                <a16:creationId xmlns:a16="http://schemas.microsoft.com/office/drawing/2014/main" id="{A12E50AC-7860-854B-986C-7F0DC837B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3966"/>
            <a:ext cx="9144000" cy="2984688"/>
          </a:xfrm>
          <a:prstGeom prst="rect">
            <a:avLst/>
          </a:prstGeom>
        </p:spPr>
      </p:pic>
      <p:sp>
        <p:nvSpPr>
          <p:cNvPr id="10" name="Down Arrow 9">
            <a:extLst>
              <a:ext uri="{FF2B5EF4-FFF2-40B4-BE49-F238E27FC236}">
                <a16:creationId xmlns:a16="http://schemas.microsoft.com/office/drawing/2014/main" id="{BA21B779-F4A4-DD4C-BE04-87BAE6F7F192}"/>
              </a:ext>
            </a:extLst>
          </p:cNvPr>
          <p:cNvSpPr/>
          <p:nvPr/>
        </p:nvSpPr>
        <p:spPr>
          <a:xfrm>
            <a:off x="4277868" y="1200150"/>
            <a:ext cx="484632" cy="978408"/>
          </a:xfrm>
          <a:prstGeom prst="downArrow">
            <a:avLst/>
          </a:prstGeom>
          <a:solidFill>
            <a:srgbClr val="FF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958D85"/>
              </a:solidFill>
              <a:effectLst/>
              <a:uFillTx/>
              <a:latin typeface="Calibri"/>
              <a:ea typeface="Calibri"/>
              <a:cs typeface="Calibri"/>
              <a:sym typeface="Calibri"/>
            </a:endParaRPr>
          </a:p>
        </p:txBody>
      </p:sp>
      <p:sp>
        <p:nvSpPr>
          <p:cNvPr id="11" name="Left Arrow 10">
            <a:extLst>
              <a:ext uri="{FF2B5EF4-FFF2-40B4-BE49-F238E27FC236}">
                <a16:creationId xmlns:a16="http://schemas.microsoft.com/office/drawing/2014/main" id="{45915B12-3502-B745-9CC2-07C9A1DAAE2A}"/>
              </a:ext>
            </a:extLst>
          </p:cNvPr>
          <p:cNvSpPr/>
          <p:nvPr/>
        </p:nvSpPr>
        <p:spPr>
          <a:xfrm>
            <a:off x="2762250" y="4286250"/>
            <a:ext cx="978408" cy="484632"/>
          </a:xfrm>
          <a:prstGeom prst="leftArrow">
            <a:avLst/>
          </a:prstGeom>
          <a:solidFill>
            <a:srgbClr val="FF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958D85"/>
              </a:solidFill>
              <a:effectLst/>
              <a:uFillTx/>
              <a:latin typeface="Calibri"/>
              <a:ea typeface="Calibri"/>
              <a:cs typeface="Calibri"/>
              <a:sym typeface="Calibri"/>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normAutofit fontScale="90000"/>
          </a:bodyPr>
          <a:lstStyle>
            <a:lvl1pPr algn="ctr">
              <a:defRPr sz="3600"/>
            </a:lvl1pPr>
          </a:lstStyle>
          <a:p>
            <a:r>
              <a:rPr lang="en-US" dirty="0"/>
              <a:t>Club Signatures</a:t>
            </a:r>
            <a:endParaRPr dirty="0"/>
          </a:p>
        </p:txBody>
      </p:sp>
      <p:pic>
        <p:nvPicPr>
          <p:cNvPr id="5" name="Picture 4">
            <a:extLst>
              <a:ext uri="{FF2B5EF4-FFF2-40B4-BE49-F238E27FC236}">
                <a16:creationId xmlns:a16="http://schemas.microsoft.com/office/drawing/2014/main" id="{964F01E3-ECBA-A64D-899D-77EF6B23C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0080"/>
            <a:ext cx="9144000" cy="1358639"/>
          </a:xfrm>
          <a:prstGeom prst="rect">
            <a:avLst/>
          </a:prstGeom>
        </p:spPr>
      </p:pic>
      <p:sp>
        <p:nvSpPr>
          <p:cNvPr id="6" name="Notched Right Arrow 5">
            <a:extLst>
              <a:ext uri="{FF2B5EF4-FFF2-40B4-BE49-F238E27FC236}">
                <a16:creationId xmlns:a16="http://schemas.microsoft.com/office/drawing/2014/main" id="{85C6D2CE-F477-C343-A4A1-1A24969C49AB}"/>
              </a:ext>
            </a:extLst>
          </p:cNvPr>
          <p:cNvSpPr/>
          <p:nvPr/>
        </p:nvSpPr>
        <p:spPr>
          <a:xfrm>
            <a:off x="5600700" y="2140080"/>
            <a:ext cx="978408" cy="484632"/>
          </a:xfrm>
          <a:prstGeom prst="notchedRightArrow">
            <a:avLst/>
          </a:prstGeom>
          <a:solidFill>
            <a:srgbClr val="FF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958D85"/>
              </a:solidFill>
              <a:effectLst/>
              <a:uFillTx/>
              <a:latin typeface="Calibri"/>
              <a:ea typeface="Calibri"/>
              <a:cs typeface="Calibri"/>
              <a:sym typeface="Calibri"/>
            </a:endParaRPr>
          </a:p>
        </p:txBody>
      </p:sp>
      <p:pic>
        <p:nvPicPr>
          <p:cNvPr id="8" name="Picture 7">
            <a:extLst>
              <a:ext uri="{FF2B5EF4-FFF2-40B4-BE49-F238E27FC236}">
                <a16:creationId xmlns:a16="http://schemas.microsoft.com/office/drawing/2014/main" id="{295BE1C2-26E2-4040-BB5F-5DB95D5EF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29611"/>
            <a:ext cx="9144000" cy="1510513"/>
          </a:xfrm>
          <a:prstGeom prst="rect">
            <a:avLst/>
          </a:prstGeom>
        </p:spPr>
      </p:pic>
      <p:sp>
        <p:nvSpPr>
          <p:cNvPr id="9" name="Notched Right Arrow 8">
            <a:extLst>
              <a:ext uri="{FF2B5EF4-FFF2-40B4-BE49-F238E27FC236}">
                <a16:creationId xmlns:a16="http://schemas.microsoft.com/office/drawing/2014/main" id="{EB558E4C-780D-8144-A0FB-96011064A363}"/>
              </a:ext>
            </a:extLst>
          </p:cNvPr>
          <p:cNvSpPr/>
          <p:nvPr/>
        </p:nvSpPr>
        <p:spPr>
          <a:xfrm>
            <a:off x="5111496" y="3729611"/>
            <a:ext cx="978408" cy="484632"/>
          </a:xfrm>
          <a:prstGeom prst="notchedRightArrow">
            <a:avLst/>
          </a:prstGeom>
          <a:solidFill>
            <a:srgbClr val="FF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958D85"/>
              </a:solidFill>
              <a:effectLst/>
              <a:uFillTx/>
              <a:latin typeface="Calibri"/>
              <a:ea typeface="Calibri"/>
              <a:cs typeface="Calibri"/>
              <a:sym typeface="Calibri"/>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6BF6-ED30-4343-ACB1-4C5EAF487857}"/>
              </a:ext>
            </a:extLst>
          </p:cNvPr>
          <p:cNvSpPr>
            <a:spLocks noGrp="1"/>
          </p:cNvSpPr>
          <p:nvPr>
            <p:ph type="title"/>
          </p:nvPr>
        </p:nvSpPr>
        <p:spPr/>
        <p:txBody>
          <a:bodyPr>
            <a:normAutofit/>
          </a:bodyPr>
          <a:lstStyle/>
          <a:p>
            <a:pPr algn="ctr"/>
            <a:r>
              <a:rPr lang="en-US" sz="2800" dirty="0"/>
              <a:t>Club Signatures</a:t>
            </a:r>
          </a:p>
        </p:txBody>
      </p:sp>
      <p:pic>
        <p:nvPicPr>
          <p:cNvPr id="7" name="Picture 6">
            <a:extLst>
              <a:ext uri="{FF2B5EF4-FFF2-40B4-BE49-F238E27FC236}">
                <a16:creationId xmlns:a16="http://schemas.microsoft.com/office/drawing/2014/main" id="{F992F9AA-7367-3647-9EDF-03CD0366B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288"/>
            <a:ext cx="9144000" cy="4616475"/>
          </a:xfrm>
          <a:prstGeom prst="rect">
            <a:avLst/>
          </a:prstGeom>
        </p:spPr>
      </p:pic>
    </p:spTree>
    <p:extLst>
      <p:ext uri="{BB962C8B-B14F-4D97-AF65-F5344CB8AC3E}">
        <p14:creationId xmlns:p14="http://schemas.microsoft.com/office/powerpoint/2010/main" val="130650629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prstGeom prst="rect">
            <a:avLst/>
          </a:prstGeom>
        </p:spPr>
        <p:txBody>
          <a:bodyPr>
            <a:normAutofit fontScale="90000"/>
          </a:bodyPr>
          <a:lstStyle>
            <a:lvl1pPr algn="ctr">
              <a:defRPr sz="3600"/>
            </a:lvl1pPr>
          </a:lstStyle>
          <a:p>
            <a:r>
              <a:rPr lang="en-US" dirty="0"/>
              <a:t>Interim and Final Reports</a:t>
            </a:r>
            <a:endParaRPr dirty="0"/>
          </a:p>
        </p:txBody>
      </p:sp>
      <p:pic>
        <p:nvPicPr>
          <p:cNvPr id="3" name="Picture 2">
            <a:extLst>
              <a:ext uri="{FF2B5EF4-FFF2-40B4-BE49-F238E27FC236}">
                <a16:creationId xmlns:a16="http://schemas.microsoft.com/office/drawing/2014/main" id="{66AABB98-219F-F542-9598-68404C945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36304"/>
            <a:ext cx="9144000" cy="1651992"/>
          </a:xfrm>
          <a:prstGeom prst="rect">
            <a:avLst/>
          </a:prstGeom>
        </p:spPr>
      </p:pic>
      <p:sp>
        <p:nvSpPr>
          <p:cNvPr id="4" name="Up Arrow 3">
            <a:extLst>
              <a:ext uri="{FF2B5EF4-FFF2-40B4-BE49-F238E27FC236}">
                <a16:creationId xmlns:a16="http://schemas.microsoft.com/office/drawing/2014/main" id="{629536AA-D527-1645-B5B9-931396709138}"/>
              </a:ext>
            </a:extLst>
          </p:cNvPr>
          <p:cNvSpPr/>
          <p:nvPr/>
        </p:nvSpPr>
        <p:spPr>
          <a:xfrm>
            <a:off x="7734300" y="3988296"/>
            <a:ext cx="484632" cy="978408"/>
          </a:xfrm>
          <a:prstGeom prst="upArrow">
            <a:avLst/>
          </a:prstGeom>
          <a:solidFill>
            <a:srgbClr val="FF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958D85"/>
              </a:solidFill>
              <a:effectLst/>
              <a:uFillTx/>
              <a:latin typeface="Calibri"/>
              <a:ea typeface="Calibri"/>
              <a:cs typeface="Calibri"/>
              <a:sym typeface="Calibri"/>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normAutofit fontScale="90000"/>
          </a:bodyPr>
          <a:lstStyle>
            <a:lvl1pPr algn="ctr">
              <a:defRPr sz="3600"/>
            </a:lvl1pPr>
          </a:lstStyle>
          <a:p>
            <a:r>
              <a:rPr lang="en-US" dirty="0"/>
              <a:t>Questions</a:t>
            </a:r>
            <a:endParaRPr dirty="0"/>
          </a:p>
        </p:txBody>
      </p:sp>
      <p:pic>
        <p:nvPicPr>
          <p:cNvPr id="4" name="Picture 3">
            <a:extLst>
              <a:ext uri="{FF2B5EF4-FFF2-40B4-BE49-F238E27FC236}">
                <a16:creationId xmlns:a16="http://schemas.microsoft.com/office/drawing/2014/main" id="{7028FE64-2D83-1543-AC32-AEF74AEBAF34}"/>
              </a:ext>
            </a:extLst>
          </p:cNvPr>
          <p:cNvPicPr>
            <a:picLocks noChangeAspect="1"/>
          </p:cNvPicPr>
          <p:nvPr/>
        </p:nvPicPr>
        <p:blipFill>
          <a:blip r:embed="rId3"/>
          <a:stretch>
            <a:fillRect/>
          </a:stretch>
        </p:blipFill>
        <p:spPr>
          <a:xfrm>
            <a:off x="1384300" y="1460500"/>
            <a:ext cx="6489700" cy="4318000"/>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normAutofit fontScale="90000"/>
          </a:bodyPr>
          <a:lstStyle>
            <a:lvl1pPr algn="ctr">
              <a:defRPr sz="3600"/>
            </a:lvl1pPr>
          </a:lstStyle>
          <a:p>
            <a:r>
              <a:rPr lang="en-US" dirty="0"/>
              <a:t>Support</a:t>
            </a:r>
            <a:endParaRPr dirty="0"/>
          </a:p>
        </p:txBody>
      </p:sp>
      <p:sp>
        <p:nvSpPr>
          <p:cNvPr id="2" name="TextBox 1">
            <a:extLst>
              <a:ext uri="{FF2B5EF4-FFF2-40B4-BE49-F238E27FC236}">
                <a16:creationId xmlns:a16="http://schemas.microsoft.com/office/drawing/2014/main" id="{F117FF28-897E-C741-BB87-C065012FCEBD}"/>
              </a:ext>
            </a:extLst>
          </p:cNvPr>
          <p:cNvSpPr txBox="1"/>
          <p:nvPr/>
        </p:nvSpPr>
        <p:spPr>
          <a:xfrm>
            <a:off x="666750" y="1562101"/>
            <a:ext cx="8082715"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2060"/>
                </a:solidFill>
                <a:effectLst/>
                <a:uFillTx/>
                <a:latin typeface="Calibri"/>
                <a:ea typeface="Calibri"/>
                <a:cs typeface="Calibri"/>
                <a:sym typeface="Calibri"/>
              </a:rPr>
              <a:t>For questions during the Grant Application process contact</a:t>
            </a:r>
            <a:r>
              <a:rPr lang="en-US" dirty="0">
                <a:solidFill>
                  <a:srgbClr val="002060"/>
                </a:solidFill>
              </a:rPr>
              <a:t>:</a:t>
            </a:r>
          </a:p>
        </p:txBody>
      </p:sp>
      <p:sp>
        <p:nvSpPr>
          <p:cNvPr id="3" name="TextBox 2">
            <a:extLst>
              <a:ext uri="{FF2B5EF4-FFF2-40B4-BE49-F238E27FC236}">
                <a16:creationId xmlns:a16="http://schemas.microsoft.com/office/drawing/2014/main" id="{A1371136-6981-CA43-A682-26DA64ABA49D}"/>
              </a:ext>
            </a:extLst>
          </p:cNvPr>
          <p:cNvSpPr txBox="1"/>
          <p:nvPr/>
        </p:nvSpPr>
        <p:spPr>
          <a:xfrm>
            <a:off x="3600450" y="2686050"/>
            <a:ext cx="3118800"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lumMod val="20000"/>
                    <a:lumOff val="80000"/>
                  </a:schemeClr>
                </a:solidFill>
                <a:effectLst/>
                <a:uFillTx/>
                <a:latin typeface="Calibri"/>
                <a:ea typeface="Calibri"/>
                <a:cs typeface="Calibri"/>
                <a:sym typeface="Calibri"/>
              </a:rPr>
              <a:t>Rene Duddy</a:t>
            </a:r>
          </a:p>
          <a:p>
            <a:pPr marL="0" marR="0" indent="0" algn="l" defTabSz="914400" rtl="0" fontAlgn="auto" latinLnBrk="0" hangingPunct="0">
              <a:lnSpc>
                <a:spcPct val="100000"/>
              </a:lnSpc>
              <a:spcBef>
                <a:spcPts val="0"/>
              </a:spcBef>
              <a:spcAft>
                <a:spcPts val="0"/>
              </a:spcAft>
              <a:buClrTx/>
              <a:buSzTx/>
              <a:buFontTx/>
              <a:buNone/>
              <a:tabLst/>
            </a:pPr>
            <a:r>
              <a:rPr lang="en-US" dirty="0">
                <a:hlinkClick r:id="rId3"/>
              </a:rPr>
              <a:t>reneduddy@yahoo.com</a:t>
            </a:r>
            <a:endParaRPr lang="en-US" dirty="0"/>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lumMod val="20000"/>
                    <a:lumOff val="80000"/>
                  </a:schemeClr>
                </a:solidFill>
                <a:effectLst/>
                <a:uFillTx/>
                <a:latin typeface="Calibri"/>
                <a:ea typeface="Calibri"/>
                <a:cs typeface="Calibri"/>
                <a:sym typeface="Calibri"/>
              </a:rPr>
              <a:t>707-430-1066</a:t>
            </a:r>
          </a:p>
          <a:p>
            <a:pPr marL="0" marR="0" indent="0" algn="l" defTabSz="914400" rtl="0" fontAlgn="auto" latinLnBrk="0" hangingPunct="0">
              <a:lnSpc>
                <a:spcPct val="100000"/>
              </a:lnSpc>
              <a:spcBef>
                <a:spcPts val="0"/>
              </a:spcBef>
              <a:spcAft>
                <a:spcPts val="0"/>
              </a:spcAft>
              <a:buClrTx/>
              <a:buSzTx/>
              <a:buFontTx/>
              <a:buNone/>
              <a:tabLst/>
            </a:pPr>
            <a:endParaRPr lang="en-US" dirty="0">
              <a:solidFill>
                <a:schemeClr val="bg1">
                  <a:lumMod val="20000"/>
                  <a:lumOff val="80000"/>
                </a:schemeClr>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lumMod val="20000"/>
                    <a:lumOff val="80000"/>
                  </a:schemeClr>
                </a:solidFill>
                <a:effectLst/>
                <a:uFillTx/>
                <a:latin typeface="Calibri"/>
                <a:ea typeface="Calibri"/>
                <a:cs typeface="Calibri"/>
                <a:sym typeface="Calibri"/>
              </a:rPr>
              <a:t>OR Walt Schafer</a:t>
            </a:r>
          </a:p>
          <a:p>
            <a:pPr marL="0" marR="0" indent="0" algn="l" defTabSz="914400" rtl="0" fontAlgn="auto" latinLnBrk="0" hangingPunct="0">
              <a:lnSpc>
                <a:spcPct val="100000"/>
              </a:lnSpc>
              <a:spcBef>
                <a:spcPts val="0"/>
              </a:spcBef>
              <a:spcAft>
                <a:spcPts val="0"/>
              </a:spcAft>
              <a:buClrTx/>
              <a:buSzTx/>
              <a:buFontTx/>
              <a:buNone/>
              <a:tabLst/>
            </a:pPr>
            <a:r>
              <a:rPr lang="en-US" dirty="0">
                <a:solidFill>
                  <a:srgbClr val="002060"/>
                </a:solidFill>
              </a:rPr>
              <a:t>walt5160@yahoo.com</a:t>
            </a:r>
            <a:endParaRPr kumimoji="0" lang="en-US" sz="2400" b="0" i="0" u="none" strike="noStrike" cap="none" spc="0" normalizeH="0" baseline="0" dirty="0">
              <a:ln>
                <a:noFill/>
              </a:ln>
              <a:solidFill>
                <a:srgbClr val="002060"/>
              </a:solidFill>
              <a:effectLst/>
              <a:uFillTx/>
              <a:sym typeface="Calibri"/>
            </a:endParaRPr>
          </a:p>
        </p:txBody>
      </p:sp>
    </p:spTree>
    <p:extLst>
      <p:ext uri="{BB962C8B-B14F-4D97-AF65-F5344CB8AC3E}">
        <p14:creationId xmlns:p14="http://schemas.microsoft.com/office/powerpoint/2010/main" val="118174583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26988" y="381000"/>
            <a:ext cx="8229601" cy="609600"/>
          </a:xfrm>
          <a:prstGeom prst="rect">
            <a:avLst/>
          </a:prstGeom>
        </p:spPr>
        <p:txBody>
          <a:bodyPr>
            <a:normAutofit fontScale="90000"/>
          </a:bodyPr>
          <a:lstStyle>
            <a:lvl1pPr algn="ctr" defTabSz="434340">
              <a:defRPr sz="4180"/>
            </a:lvl1pPr>
          </a:lstStyle>
          <a:p>
            <a:r>
              <a:rPr lang="en-US" dirty="0" err="1"/>
              <a:t>DACdb</a:t>
            </a:r>
            <a:endParaRPr dirty="0"/>
          </a:p>
        </p:txBody>
      </p:sp>
      <p:sp>
        <p:nvSpPr>
          <p:cNvPr id="97" name="Shape 97"/>
          <p:cNvSpPr>
            <a:spLocks noGrp="1"/>
          </p:cNvSpPr>
          <p:nvPr>
            <p:ph type="body" idx="1"/>
          </p:nvPr>
        </p:nvSpPr>
        <p:spPr>
          <a:xfrm>
            <a:off x="457200" y="1143000"/>
            <a:ext cx="8153400" cy="4876800"/>
          </a:xfrm>
          <a:prstGeom prst="rect">
            <a:avLst/>
          </a:prstGeom>
        </p:spPr>
        <p:txBody>
          <a:bodyPr/>
          <a:lstStyle/>
          <a:p>
            <a:pPr>
              <a:spcBef>
                <a:spcPts val="1000"/>
              </a:spcBef>
              <a:defRPr sz="4400"/>
            </a:pPr>
            <a:r>
              <a:rPr lang="en-US" dirty="0" err="1"/>
              <a:t>www.DACdb.com</a:t>
            </a:r>
            <a:endParaRPr lang="en-US" dirty="0"/>
          </a:p>
          <a:p>
            <a:pPr>
              <a:spcBef>
                <a:spcPts val="1000"/>
              </a:spcBef>
              <a:defRPr sz="4400"/>
            </a:pPr>
            <a:r>
              <a:rPr lang="en-US" dirty="0"/>
              <a:t>Login to </a:t>
            </a:r>
            <a:r>
              <a:rPr lang="en-US" dirty="0" err="1"/>
              <a:t>Dacdb</a:t>
            </a:r>
            <a:endParaRPr dirty="0"/>
          </a:p>
          <a:p>
            <a:pPr>
              <a:buSzTx/>
              <a:buNone/>
              <a:defRPr sz="4400">
                <a:solidFill>
                  <a:srgbClr val="00246C"/>
                </a:solidFill>
              </a:defRPr>
            </a:pPr>
            <a:endParaRPr dirty="0"/>
          </a:p>
        </p:txBody>
      </p:sp>
      <p:pic>
        <p:nvPicPr>
          <p:cNvPr id="3" name="Picture 2">
            <a:extLst>
              <a:ext uri="{FF2B5EF4-FFF2-40B4-BE49-F238E27FC236}">
                <a16:creationId xmlns:a16="http://schemas.microsoft.com/office/drawing/2014/main" id="{D0A5A08E-396F-F34E-ADD1-7A265AEAAB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383" y="2977788"/>
            <a:ext cx="6460434" cy="3042012"/>
          </a:xfrm>
          <a:prstGeom prst="rect">
            <a:avLst/>
          </a:prstGeom>
        </p:spPr>
      </p:pic>
    </p:spTree>
    <p:extLst>
      <p:ext uri="{BB962C8B-B14F-4D97-AF65-F5344CB8AC3E}">
        <p14:creationId xmlns:p14="http://schemas.microsoft.com/office/powerpoint/2010/main" val="386451504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p:nvPr/>
        </p:nvSpPr>
        <p:spPr>
          <a:xfrm>
            <a:off x="-114300" y="364143"/>
            <a:ext cx="945832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3600">
                <a:solidFill>
                  <a:srgbClr val="FFFFFF"/>
                </a:solidFill>
                <a:latin typeface="+mj-lt"/>
                <a:ea typeface="+mj-ea"/>
                <a:cs typeface="+mj-cs"/>
                <a:sym typeface="Arial"/>
              </a:defRPr>
            </a:lvl1pPr>
          </a:lstStyle>
          <a:p>
            <a:r>
              <a:rPr lang="en-US" dirty="0"/>
              <a:t>First Step</a:t>
            </a:r>
            <a:endParaRPr dirty="0"/>
          </a:p>
        </p:txBody>
      </p:sp>
      <p:pic>
        <p:nvPicPr>
          <p:cNvPr id="3" name="Picture 2">
            <a:extLst>
              <a:ext uri="{FF2B5EF4-FFF2-40B4-BE49-F238E27FC236}">
                <a16:creationId xmlns:a16="http://schemas.microsoft.com/office/drawing/2014/main" id="{DDDB8F53-72FC-AC4B-A5D1-06506C0C3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6920"/>
            <a:ext cx="9144000" cy="4674225"/>
          </a:xfrm>
          <a:prstGeom prst="rect">
            <a:avLst/>
          </a:prstGeom>
        </p:spPr>
      </p:pic>
      <p:sp>
        <p:nvSpPr>
          <p:cNvPr id="5" name="Down Arrow 4">
            <a:extLst>
              <a:ext uri="{FF2B5EF4-FFF2-40B4-BE49-F238E27FC236}">
                <a16:creationId xmlns:a16="http://schemas.microsoft.com/office/drawing/2014/main" id="{94386C8A-E075-1040-9203-D1F497BC4C21}"/>
              </a:ext>
            </a:extLst>
          </p:cNvPr>
          <p:cNvSpPr/>
          <p:nvPr/>
        </p:nvSpPr>
        <p:spPr>
          <a:xfrm>
            <a:off x="1928813" y="440298"/>
            <a:ext cx="484632" cy="978408"/>
          </a:xfrm>
          <a:prstGeom prst="downArrow">
            <a:avLst/>
          </a:prstGeom>
          <a:solidFill>
            <a:srgbClr val="C0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958D85"/>
              </a:solidFill>
              <a:effectLst/>
              <a:uFillTx/>
              <a:latin typeface="Calibri"/>
              <a:ea typeface="Calibri"/>
              <a:cs typeface="Calibri"/>
              <a:sym typeface="Calibri"/>
            </a:endParaRPr>
          </a:p>
        </p:txBody>
      </p:sp>
    </p:spTree>
    <p:extLst>
      <p:ext uri="{BB962C8B-B14F-4D97-AF65-F5344CB8AC3E}">
        <p14:creationId xmlns:p14="http://schemas.microsoft.com/office/powerpoint/2010/main" val="297180230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A9F1-05F8-A241-BF80-C93062D2723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A8DBBD3-605D-F94B-B958-AA6BCBB31298}"/>
              </a:ext>
            </a:extLst>
          </p:cNvPr>
          <p:cNvSpPr>
            <a:spLocks noGrp="1"/>
          </p:cNvSpPr>
          <p:nvPr>
            <p:ph type="body" idx="1"/>
          </p:nvPr>
        </p:nvSpPr>
        <p:spPr/>
        <p:txBody>
          <a:bodyPr/>
          <a:lstStyle/>
          <a:p>
            <a:endParaRPr lang="en-US"/>
          </a:p>
        </p:txBody>
      </p:sp>
      <p:pic>
        <p:nvPicPr>
          <p:cNvPr id="7" name="Picture 6">
            <a:extLst>
              <a:ext uri="{FF2B5EF4-FFF2-40B4-BE49-F238E27FC236}">
                <a16:creationId xmlns:a16="http://schemas.microsoft.com/office/drawing/2014/main" id="{12068EA2-1AFE-A445-83AB-F20532D5E3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0307"/>
            <a:ext cx="9144000" cy="4683455"/>
          </a:xfrm>
          <a:prstGeom prst="rect">
            <a:avLst/>
          </a:prstGeom>
        </p:spPr>
      </p:pic>
      <p:sp>
        <p:nvSpPr>
          <p:cNvPr id="8" name="Down Arrow 7">
            <a:extLst>
              <a:ext uri="{FF2B5EF4-FFF2-40B4-BE49-F238E27FC236}">
                <a16:creationId xmlns:a16="http://schemas.microsoft.com/office/drawing/2014/main" id="{FA684489-128E-C041-BCE8-156EBBC5BF60}"/>
              </a:ext>
            </a:extLst>
          </p:cNvPr>
          <p:cNvSpPr/>
          <p:nvPr/>
        </p:nvSpPr>
        <p:spPr>
          <a:xfrm rot="8481777">
            <a:off x="3834954" y="5784265"/>
            <a:ext cx="484632" cy="978408"/>
          </a:xfrm>
          <a:prstGeom prst="downArrow">
            <a:avLst/>
          </a:prstGeom>
          <a:solidFill>
            <a:srgbClr val="C0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958D85"/>
              </a:solidFill>
              <a:effectLst/>
              <a:uFillTx/>
              <a:latin typeface="Calibri"/>
              <a:ea typeface="Calibri"/>
              <a:cs typeface="Calibri"/>
              <a:sym typeface="Calibri"/>
            </a:endParaRPr>
          </a:p>
        </p:txBody>
      </p:sp>
    </p:spTree>
    <p:extLst>
      <p:ext uri="{BB962C8B-B14F-4D97-AF65-F5344CB8AC3E}">
        <p14:creationId xmlns:p14="http://schemas.microsoft.com/office/powerpoint/2010/main" val="12540772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7EC0-B886-034C-AEB8-2FB4CC9C0BC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55EF441-7B6D-5A4D-9C31-3EE081755CA9}"/>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54281BEE-F6A5-8E43-BF9C-8D2774115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6376"/>
            <a:ext cx="9144000" cy="2625662"/>
          </a:xfrm>
          <a:prstGeom prst="rect">
            <a:avLst/>
          </a:prstGeom>
        </p:spPr>
      </p:pic>
      <p:sp>
        <p:nvSpPr>
          <p:cNvPr id="6" name="Down Arrow 5">
            <a:extLst>
              <a:ext uri="{FF2B5EF4-FFF2-40B4-BE49-F238E27FC236}">
                <a16:creationId xmlns:a16="http://schemas.microsoft.com/office/drawing/2014/main" id="{DAAD592F-5F50-4E48-B7C0-C59B846C189D}"/>
              </a:ext>
            </a:extLst>
          </p:cNvPr>
          <p:cNvSpPr/>
          <p:nvPr/>
        </p:nvSpPr>
        <p:spPr>
          <a:xfrm rot="4624417">
            <a:off x="1485900" y="3415613"/>
            <a:ext cx="484632" cy="978408"/>
          </a:xfrm>
          <a:prstGeom prst="downArrow">
            <a:avLst/>
          </a:prstGeom>
          <a:solidFill>
            <a:srgbClr val="C0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958D85"/>
              </a:solidFill>
              <a:effectLst/>
              <a:uFillTx/>
              <a:latin typeface="Calibri"/>
              <a:ea typeface="Calibri"/>
              <a:cs typeface="Calibri"/>
              <a:sym typeface="Calibri"/>
            </a:endParaRPr>
          </a:p>
        </p:txBody>
      </p:sp>
    </p:spTree>
    <p:extLst>
      <p:ext uri="{BB962C8B-B14F-4D97-AF65-F5344CB8AC3E}">
        <p14:creationId xmlns:p14="http://schemas.microsoft.com/office/powerpoint/2010/main" val="343153787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26988" y="381000"/>
            <a:ext cx="8229601" cy="609600"/>
          </a:xfrm>
          <a:prstGeom prst="rect">
            <a:avLst/>
          </a:prstGeom>
        </p:spPr>
        <p:txBody>
          <a:bodyPr>
            <a:normAutofit fontScale="90000"/>
          </a:bodyPr>
          <a:lstStyle>
            <a:lvl1pPr algn="ctr" defTabSz="434340">
              <a:defRPr sz="4180"/>
            </a:lvl1pPr>
          </a:lstStyle>
          <a:p>
            <a:r>
              <a:rPr lang="en-US" dirty="0"/>
              <a:t>Club Grants</a:t>
            </a:r>
            <a:endParaRPr dirty="0"/>
          </a:p>
        </p:txBody>
      </p:sp>
      <p:sp>
        <p:nvSpPr>
          <p:cNvPr id="97" name="Shape 97"/>
          <p:cNvSpPr>
            <a:spLocks noGrp="1"/>
          </p:cNvSpPr>
          <p:nvPr>
            <p:ph type="body" idx="1"/>
          </p:nvPr>
        </p:nvSpPr>
        <p:spPr>
          <a:xfrm>
            <a:off x="457200" y="1143000"/>
            <a:ext cx="8153400" cy="4876800"/>
          </a:xfrm>
          <a:prstGeom prst="rect">
            <a:avLst/>
          </a:prstGeom>
        </p:spPr>
        <p:txBody>
          <a:bodyPr/>
          <a:lstStyle/>
          <a:p>
            <a:pPr>
              <a:buSzTx/>
              <a:buNone/>
              <a:defRPr sz="4400">
                <a:solidFill>
                  <a:srgbClr val="00246C"/>
                </a:solidFill>
              </a:defRPr>
            </a:pPr>
            <a:r>
              <a:rPr lang="en-US" dirty="0">
                <a:highlight>
                  <a:srgbClr val="FFFF00"/>
                </a:highlight>
              </a:rPr>
              <a:t>New Club Grant Request-Click Here to Create Grant</a:t>
            </a:r>
            <a:endParaRPr dirty="0">
              <a:highlight>
                <a:srgbClr val="FFFF00"/>
              </a:highlight>
            </a:endParaRPr>
          </a:p>
        </p:txBody>
      </p:sp>
      <p:sp>
        <p:nvSpPr>
          <p:cNvPr id="7" name="TextBox 6">
            <a:extLst>
              <a:ext uri="{FF2B5EF4-FFF2-40B4-BE49-F238E27FC236}">
                <a16:creationId xmlns:a16="http://schemas.microsoft.com/office/drawing/2014/main" id="{7764BAAD-7F61-B94D-8E32-D0308642FD4F}"/>
              </a:ext>
            </a:extLst>
          </p:cNvPr>
          <p:cNvSpPr txBox="1"/>
          <p:nvPr/>
        </p:nvSpPr>
        <p:spPr>
          <a:xfrm>
            <a:off x="147568" y="4900396"/>
            <a:ext cx="8811064"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2060"/>
                </a:solidFill>
                <a:effectLst/>
                <a:uFillTx/>
                <a:latin typeface="Calibri"/>
                <a:ea typeface="Calibri"/>
                <a:cs typeface="Calibri"/>
                <a:sym typeface="Calibri"/>
              </a:rPr>
              <a:t>Be sure you are in the correct </a:t>
            </a:r>
            <a:r>
              <a:rPr kumimoji="0" lang="en-US" b="1" i="0" u="none" strike="noStrike" cap="none" spc="0" normalizeH="0" baseline="0" dirty="0" err="1">
                <a:ln>
                  <a:noFill/>
                </a:ln>
                <a:solidFill>
                  <a:srgbClr val="002060"/>
                </a:solidFill>
                <a:effectLst/>
                <a:uFillTx/>
                <a:latin typeface="Calibri"/>
                <a:ea typeface="Calibri"/>
                <a:cs typeface="Calibri"/>
                <a:sym typeface="Calibri"/>
              </a:rPr>
              <a:t>OrgYear</a:t>
            </a:r>
            <a:r>
              <a:rPr kumimoji="0" lang="en-US" b="0" i="0" u="none" strike="noStrike" cap="none" spc="0" normalizeH="0" baseline="0" dirty="0">
                <a:ln>
                  <a:noFill/>
                </a:ln>
                <a:solidFill>
                  <a:srgbClr val="002060"/>
                </a:solidFill>
                <a:effectLst/>
                <a:uFillTx/>
                <a:latin typeface="Calibri"/>
                <a:ea typeface="Calibri"/>
                <a:cs typeface="Calibri"/>
                <a:sym typeface="Calibri"/>
              </a:rPr>
              <a:t> when writing your </a:t>
            </a:r>
          </a:p>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2060"/>
                </a:solidFill>
                <a:effectLst/>
                <a:uFillTx/>
                <a:latin typeface="Calibri"/>
                <a:ea typeface="Calibri"/>
                <a:cs typeface="Calibri"/>
                <a:sym typeface="Calibri"/>
              </a:rPr>
              <a:t>Grant. For this year it is 2019-20. </a:t>
            </a:r>
            <a:r>
              <a:rPr lang="en-US" dirty="0">
                <a:solidFill>
                  <a:srgbClr val="002060"/>
                </a:solidFill>
              </a:rPr>
              <a:t>C</a:t>
            </a:r>
            <a:r>
              <a:rPr kumimoji="0" lang="en-US" b="0" i="0" u="none" strike="noStrike" cap="none" spc="0" normalizeH="0" baseline="0" dirty="0">
                <a:ln>
                  <a:noFill/>
                </a:ln>
                <a:solidFill>
                  <a:srgbClr val="002060"/>
                </a:solidFill>
                <a:effectLst/>
                <a:uFillTx/>
                <a:latin typeface="Calibri"/>
                <a:ea typeface="Calibri"/>
                <a:cs typeface="Calibri"/>
                <a:sym typeface="Calibri"/>
              </a:rPr>
              <a:t>lick </a:t>
            </a:r>
            <a:r>
              <a:rPr kumimoji="0" lang="en-US" b="0" i="0" u="none" strike="noStrike" cap="none" spc="0" normalizeH="0" baseline="0" dirty="0" err="1">
                <a:ln>
                  <a:noFill/>
                </a:ln>
                <a:solidFill>
                  <a:srgbClr val="002060"/>
                </a:solidFill>
                <a:effectLst/>
                <a:uFillTx/>
                <a:latin typeface="Calibri"/>
                <a:ea typeface="Calibri"/>
                <a:cs typeface="Calibri"/>
                <a:sym typeface="Calibri"/>
              </a:rPr>
              <a:t>OrgYear</a:t>
            </a:r>
            <a:r>
              <a:rPr kumimoji="0" lang="en-US" b="0" i="0" u="none" strike="noStrike" cap="none" spc="0" normalizeH="0" baseline="0" dirty="0">
                <a:ln>
                  <a:noFill/>
                </a:ln>
                <a:solidFill>
                  <a:srgbClr val="002060"/>
                </a:solidFill>
                <a:effectLst/>
                <a:uFillTx/>
                <a:latin typeface="Calibri"/>
                <a:ea typeface="Calibri"/>
                <a:cs typeface="Calibri"/>
                <a:sym typeface="Calibri"/>
              </a:rPr>
              <a:t>, then the current year.</a:t>
            </a:r>
            <a:r>
              <a:rPr kumimoji="0" lang="en-US" sz="2800" b="0" i="0" u="none" strike="noStrike" cap="none" spc="0" normalizeH="0" baseline="0" dirty="0">
                <a:ln>
                  <a:noFill/>
                </a:ln>
                <a:solidFill>
                  <a:srgbClr val="002060"/>
                </a:solidFill>
                <a:effectLst/>
                <a:uFillTx/>
                <a:latin typeface="Calibri"/>
                <a:ea typeface="Calibri"/>
                <a:cs typeface="Calibri"/>
                <a:sym typeface="Calibri"/>
              </a:rPr>
              <a:t> </a:t>
            </a:r>
          </a:p>
        </p:txBody>
      </p:sp>
      <p:sp>
        <p:nvSpPr>
          <p:cNvPr id="10" name="Notched Right Arrow 9">
            <a:extLst>
              <a:ext uri="{FF2B5EF4-FFF2-40B4-BE49-F238E27FC236}">
                <a16:creationId xmlns:a16="http://schemas.microsoft.com/office/drawing/2014/main" id="{A791E07A-D357-8847-AB0E-1092F8AF20D5}"/>
              </a:ext>
            </a:extLst>
          </p:cNvPr>
          <p:cNvSpPr/>
          <p:nvPr/>
        </p:nvSpPr>
        <p:spPr>
          <a:xfrm>
            <a:off x="5508943" y="2854452"/>
            <a:ext cx="978408" cy="484632"/>
          </a:xfrm>
          <a:prstGeom prst="notchedRightArrow">
            <a:avLst/>
          </a:prstGeom>
          <a:solidFill>
            <a:srgbClr val="FF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958D85"/>
              </a:solidFill>
              <a:effectLst/>
              <a:uFillTx/>
              <a:latin typeface="Calibri"/>
              <a:ea typeface="Calibri"/>
              <a:cs typeface="Calibri"/>
              <a:sym typeface="Calibri"/>
            </a:endParaRPr>
          </a:p>
        </p:txBody>
      </p:sp>
      <p:sp>
        <p:nvSpPr>
          <p:cNvPr id="14" name="Notched Right Arrow 13">
            <a:extLst>
              <a:ext uri="{FF2B5EF4-FFF2-40B4-BE49-F238E27FC236}">
                <a16:creationId xmlns:a16="http://schemas.microsoft.com/office/drawing/2014/main" id="{EB8F6F5E-FF34-624F-A983-4A8EDFD12B2F}"/>
              </a:ext>
            </a:extLst>
          </p:cNvPr>
          <p:cNvSpPr/>
          <p:nvPr/>
        </p:nvSpPr>
        <p:spPr>
          <a:xfrm>
            <a:off x="7224205" y="3182443"/>
            <a:ext cx="978408" cy="484632"/>
          </a:xfrm>
          <a:prstGeom prst="notchedRightArrow">
            <a:avLst/>
          </a:prstGeom>
          <a:solidFill>
            <a:srgbClr val="FF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958D85"/>
              </a:solidFill>
              <a:effectLst/>
              <a:uFillTx/>
              <a:latin typeface="Calibri"/>
              <a:ea typeface="Calibri"/>
              <a:cs typeface="Calibri"/>
              <a:sym typeface="Calibri"/>
            </a:endParaRPr>
          </a:p>
        </p:txBody>
      </p:sp>
      <p:sp>
        <p:nvSpPr>
          <p:cNvPr id="15" name="TextBox 14">
            <a:extLst>
              <a:ext uri="{FF2B5EF4-FFF2-40B4-BE49-F238E27FC236}">
                <a16:creationId xmlns:a16="http://schemas.microsoft.com/office/drawing/2014/main" id="{76121770-A9A1-0346-8716-D3A8A4C54228}"/>
              </a:ext>
            </a:extLst>
          </p:cNvPr>
          <p:cNvSpPr txBox="1"/>
          <p:nvPr/>
        </p:nvSpPr>
        <p:spPr>
          <a:xfrm>
            <a:off x="1391478" y="6420678"/>
            <a:ext cx="9239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958D85"/>
              </a:solidFill>
              <a:effectLst/>
              <a:uFillTx/>
              <a:latin typeface="Calibri"/>
              <a:ea typeface="Calibri"/>
              <a:cs typeface="Calibri"/>
              <a:sym typeface="Calibri"/>
            </a:endParaRPr>
          </a:p>
        </p:txBody>
      </p:sp>
      <p:pic>
        <p:nvPicPr>
          <p:cNvPr id="3" name="Picture 2">
            <a:extLst>
              <a:ext uri="{FF2B5EF4-FFF2-40B4-BE49-F238E27FC236}">
                <a16:creationId xmlns:a16="http://schemas.microsoft.com/office/drawing/2014/main" id="{118EBE4D-197A-994C-B66D-51F0254B6A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77149"/>
            <a:ext cx="9144000" cy="2223247"/>
          </a:xfrm>
          <a:prstGeom prst="rect">
            <a:avLst/>
          </a:prstGeom>
        </p:spPr>
      </p:pic>
      <p:sp>
        <p:nvSpPr>
          <p:cNvPr id="4" name="Down Arrow 3">
            <a:extLst>
              <a:ext uri="{FF2B5EF4-FFF2-40B4-BE49-F238E27FC236}">
                <a16:creationId xmlns:a16="http://schemas.microsoft.com/office/drawing/2014/main" id="{9882B736-291A-A043-A922-FD8DEC02B255}"/>
              </a:ext>
            </a:extLst>
          </p:cNvPr>
          <p:cNvSpPr/>
          <p:nvPr/>
        </p:nvSpPr>
        <p:spPr>
          <a:xfrm rot="18350906">
            <a:off x="6163790" y="2708404"/>
            <a:ext cx="484632" cy="978408"/>
          </a:xfrm>
          <a:prstGeom prst="downArrow">
            <a:avLst/>
          </a:prstGeom>
          <a:solidFill>
            <a:srgbClr val="C0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958D85"/>
              </a:solidFill>
              <a:effectLst/>
              <a:uFillTx/>
              <a:latin typeface="Calibri"/>
              <a:ea typeface="Calibri"/>
              <a:cs typeface="Calibri"/>
              <a:sym typeface="Calibri"/>
            </a:endParaRPr>
          </a:p>
        </p:txBody>
      </p:sp>
      <p:sp>
        <p:nvSpPr>
          <p:cNvPr id="5" name="Down Arrow 4">
            <a:extLst>
              <a:ext uri="{FF2B5EF4-FFF2-40B4-BE49-F238E27FC236}">
                <a16:creationId xmlns:a16="http://schemas.microsoft.com/office/drawing/2014/main" id="{E1A95809-DD7A-2847-A2F1-2C7AAE370272}"/>
              </a:ext>
            </a:extLst>
          </p:cNvPr>
          <p:cNvSpPr/>
          <p:nvPr/>
        </p:nvSpPr>
        <p:spPr>
          <a:xfrm rot="16448769">
            <a:off x="4965085" y="3126931"/>
            <a:ext cx="484632" cy="978408"/>
          </a:xfrm>
          <a:prstGeom prst="downArrow">
            <a:avLst/>
          </a:prstGeom>
          <a:solidFill>
            <a:srgbClr val="C0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958D85"/>
              </a:solidFill>
              <a:effectLst/>
              <a:uFillTx/>
              <a:latin typeface="Calibri"/>
              <a:ea typeface="Calibri"/>
              <a:cs typeface="Calibri"/>
              <a:sym typeface="Calibri"/>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26988" y="381000"/>
            <a:ext cx="8229601" cy="609600"/>
          </a:xfrm>
          <a:prstGeom prst="rect">
            <a:avLst/>
          </a:prstGeom>
        </p:spPr>
        <p:txBody>
          <a:bodyPr>
            <a:normAutofit fontScale="90000"/>
          </a:bodyPr>
          <a:lstStyle>
            <a:lvl1pPr algn="ctr" defTabSz="434340">
              <a:defRPr sz="4180"/>
            </a:lvl1pPr>
          </a:lstStyle>
          <a:p>
            <a:endParaRPr dirty="0"/>
          </a:p>
        </p:txBody>
      </p:sp>
      <p:sp>
        <p:nvSpPr>
          <p:cNvPr id="97" name="Shape 97"/>
          <p:cNvSpPr>
            <a:spLocks noGrp="1"/>
          </p:cNvSpPr>
          <p:nvPr>
            <p:ph type="body" idx="1"/>
          </p:nvPr>
        </p:nvSpPr>
        <p:spPr>
          <a:xfrm>
            <a:off x="457200" y="1143000"/>
            <a:ext cx="8153400" cy="4876800"/>
          </a:xfrm>
          <a:prstGeom prst="rect">
            <a:avLst/>
          </a:prstGeom>
        </p:spPr>
        <p:txBody>
          <a:bodyPr/>
          <a:lstStyle/>
          <a:p>
            <a:pPr>
              <a:buSzTx/>
              <a:buNone/>
              <a:defRPr sz="4400">
                <a:solidFill>
                  <a:srgbClr val="00246C"/>
                </a:solidFill>
              </a:defRPr>
            </a:pPr>
            <a:endParaRPr dirty="0"/>
          </a:p>
        </p:txBody>
      </p:sp>
      <p:pic>
        <p:nvPicPr>
          <p:cNvPr id="4" name="Picture 3">
            <a:extLst>
              <a:ext uri="{FF2B5EF4-FFF2-40B4-BE49-F238E27FC236}">
                <a16:creationId xmlns:a16="http://schemas.microsoft.com/office/drawing/2014/main" id="{8ED2D245-12BF-994D-A910-ECA7D87A2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 y="118524"/>
            <a:ext cx="9116238" cy="3700670"/>
          </a:xfrm>
          <a:prstGeom prst="rect">
            <a:avLst/>
          </a:prstGeom>
        </p:spPr>
      </p:pic>
      <p:pic>
        <p:nvPicPr>
          <p:cNvPr id="7" name="Picture 6">
            <a:extLst>
              <a:ext uri="{FF2B5EF4-FFF2-40B4-BE49-F238E27FC236}">
                <a16:creationId xmlns:a16="http://schemas.microsoft.com/office/drawing/2014/main" id="{BE58418D-0525-1946-B226-F305CBDC8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9194"/>
            <a:ext cx="9144000" cy="2935561"/>
          </a:xfrm>
          <a:prstGeom prst="rect">
            <a:avLst/>
          </a:prstGeom>
        </p:spPr>
      </p:pic>
      <p:pic>
        <p:nvPicPr>
          <p:cNvPr id="3" name="Picture 2">
            <a:extLst>
              <a:ext uri="{FF2B5EF4-FFF2-40B4-BE49-F238E27FC236}">
                <a16:creationId xmlns:a16="http://schemas.microsoft.com/office/drawing/2014/main" id="{05CAC9C8-23CB-3547-A9B1-D0E85345E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8" y="83042"/>
            <a:ext cx="9144000" cy="325003"/>
          </a:xfrm>
          <a:prstGeom prst="rect">
            <a:avLst/>
          </a:prstGeom>
        </p:spPr>
      </p:pic>
    </p:spTree>
    <p:extLst>
      <p:ext uri="{BB962C8B-B14F-4D97-AF65-F5344CB8AC3E}">
        <p14:creationId xmlns:p14="http://schemas.microsoft.com/office/powerpoint/2010/main" val="394050901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xfrm>
            <a:off x="609600" y="381000"/>
            <a:ext cx="8229600" cy="609600"/>
          </a:xfrm>
          <a:prstGeom prst="rect">
            <a:avLst/>
          </a:prstGeom>
        </p:spPr>
        <p:txBody>
          <a:bodyPr/>
          <a:lstStyle>
            <a:lvl1pPr algn="ctr">
              <a:defRPr sz="3600"/>
            </a:lvl1pPr>
          </a:lstStyle>
          <a:p>
            <a:r>
              <a:rPr lang="en-US" dirty="0"/>
              <a:t>Enter all Clubs Involved in Project</a:t>
            </a:r>
            <a:endParaRPr dirty="0"/>
          </a:p>
        </p:txBody>
      </p:sp>
      <p:pic>
        <p:nvPicPr>
          <p:cNvPr id="5" name="Picture 4">
            <a:extLst>
              <a:ext uri="{FF2B5EF4-FFF2-40B4-BE49-F238E27FC236}">
                <a16:creationId xmlns:a16="http://schemas.microsoft.com/office/drawing/2014/main" id="{9CE52FEE-2A71-7C42-BC6E-A679EDB3B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0699"/>
            <a:ext cx="9144000" cy="4236602"/>
          </a:xfrm>
          <a:prstGeom prst="rect">
            <a:avLst/>
          </a:prstGeom>
        </p:spPr>
      </p:pic>
      <p:sp>
        <p:nvSpPr>
          <p:cNvPr id="6" name="Notched Right Arrow 5">
            <a:extLst>
              <a:ext uri="{FF2B5EF4-FFF2-40B4-BE49-F238E27FC236}">
                <a16:creationId xmlns:a16="http://schemas.microsoft.com/office/drawing/2014/main" id="{939AFE74-275F-AA44-A211-3C782B7713D6}"/>
              </a:ext>
            </a:extLst>
          </p:cNvPr>
          <p:cNvSpPr/>
          <p:nvPr/>
        </p:nvSpPr>
        <p:spPr>
          <a:xfrm>
            <a:off x="5486400" y="4057650"/>
            <a:ext cx="978408" cy="484632"/>
          </a:xfrm>
          <a:prstGeom prst="notchedRightArrow">
            <a:avLst/>
          </a:prstGeom>
          <a:solidFill>
            <a:srgbClr val="FF000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958D85"/>
              </a:solidFill>
              <a:effectLst/>
              <a:uFillTx/>
              <a:latin typeface="Calibri"/>
              <a:ea typeface="Calibri"/>
              <a:cs typeface="Calibri"/>
              <a:sym typeface="Calibri"/>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normAutofit fontScale="90000"/>
          </a:bodyPr>
          <a:lstStyle/>
          <a:p>
            <a:pPr algn="ctr">
              <a:defRPr sz="3600"/>
            </a:pPr>
            <a:r>
              <a:rPr lang="en-US" dirty="0"/>
              <a:t>Contacts on Grant</a:t>
            </a:r>
            <a:endParaRPr dirty="0"/>
          </a:p>
        </p:txBody>
      </p:sp>
      <p:sp>
        <p:nvSpPr>
          <p:cNvPr id="118" name="Shape 118"/>
          <p:cNvSpPr>
            <a:spLocks noGrp="1"/>
          </p:cNvSpPr>
          <p:nvPr>
            <p:ph type="body" idx="1"/>
          </p:nvPr>
        </p:nvSpPr>
        <p:spPr>
          <a:xfrm>
            <a:off x="228600" y="1676400"/>
            <a:ext cx="8153400" cy="5334000"/>
          </a:xfrm>
          <a:prstGeom prst="rect">
            <a:avLst/>
          </a:prstGeom>
        </p:spPr>
        <p:txBody>
          <a:bodyPr/>
          <a:lstStyle/>
          <a:p>
            <a:pPr marL="285750" lvl="1" indent="171450">
              <a:spcBef>
                <a:spcPts val="900"/>
              </a:spcBef>
              <a:buSzTx/>
              <a:buNone/>
              <a:defRPr sz="4000">
                <a:solidFill>
                  <a:srgbClr val="00246C"/>
                </a:solidFill>
              </a:defRPr>
            </a:pPr>
            <a:r>
              <a:rPr dirty="0"/>
              <a:t>	</a:t>
            </a:r>
            <a:endParaRPr sz="2600" dirty="0"/>
          </a:p>
          <a:p>
            <a:pPr marL="285750" lvl="1" indent="171450">
              <a:spcBef>
                <a:spcPts val="900"/>
              </a:spcBef>
              <a:buSzTx/>
              <a:buNone/>
              <a:defRPr sz="4000">
                <a:solidFill>
                  <a:srgbClr val="00246C"/>
                </a:solidFill>
              </a:defRPr>
            </a:pPr>
            <a:r>
              <a:rPr dirty="0"/>
              <a:t>	</a:t>
            </a:r>
          </a:p>
        </p:txBody>
      </p:sp>
      <p:pic>
        <p:nvPicPr>
          <p:cNvPr id="3" name="Picture 2">
            <a:extLst>
              <a:ext uri="{FF2B5EF4-FFF2-40B4-BE49-F238E27FC236}">
                <a16:creationId xmlns:a16="http://schemas.microsoft.com/office/drawing/2014/main" id="{7997E02B-19E5-A645-BE22-3BA505B76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3846847"/>
          </a:xfrm>
          <a:prstGeom prst="rect">
            <a:avLst/>
          </a:prstGeom>
        </p:spPr>
      </p:pic>
      <p:sp>
        <p:nvSpPr>
          <p:cNvPr id="4" name="TextBox 3">
            <a:extLst>
              <a:ext uri="{FF2B5EF4-FFF2-40B4-BE49-F238E27FC236}">
                <a16:creationId xmlns:a16="http://schemas.microsoft.com/office/drawing/2014/main" id="{AA3DF37F-3F59-914C-B8D1-F6941AE23173}"/>
              </a:ext>
            </a:extLst>
          </p:cNvPr>
          <p:cNvSpPr txBox="1"/>
          <p:nvPr/>
        </p:nvSpPr>
        <p:spPr>
          <a:xfrm>
            <a:off x="479324" y="5139096"/>
            <a:ext cx="828367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2060"/>
                </a:solidFill>
                <a:effectLst/>
                <a:uFillTx/>
                <a:latin typeface="Calibri"/>
                <a:ea typeface="Calibri"/>
                <a:cs typeface="Calibri"/>
                <a:sym typeface="Calibri"/>
              </a:rPr>
              <a:t>These are the members who will be receiving the emails</a:t>
            </a:r>
          </a:p>
        </p:txBody>
      </p:sp>
    </p:spTree>
  </p:cSld>
  <p:clrMapOvr>
    <a:masterClrMapping/>
  </p:clrMapOvr>
  <p:transition spd="med"/>
</p:sld>
</file>

<file path=ppt/theme/theme1.xml><?xml version="1.0" encoding="utf-8"?>
<a:theme xmlns:a="http://schemas.openxmlformats.org/drawingml/2006/main" name="Successful-Service-Project-StrategiesV8-w-VIDEO-1">
  <a:themeElements>
    <a:clrScheme name="1_SlateLogo">
      <a:dk1>
        <a:srgbClr val="687D90"/>
      </a:dk1>
      <a:lt1>
        <a:srgbClr val="958D85"/>
      </a:lt1>
      <a:dk2>
        <a:srgbClr val="A7A7A7"/>
      </a:dk2>
      <a:lt2>
        <a:srgbClr val="535353"/>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FF00FF"/>
      </a:folHlink>
    </a:clrScheme>
    <a:fontScheme name="1_SlateLogo">
      <a:majorFont>
        <a:latin typeface="Arial"/>
        <a:ea typeface="Arial"/>
        <a:cs typeface="Arial"/>
      </a:majorFont>
      <a:minorFont>
        <a:latin typeface="Helvetica"/>
        <a:ea typeface="Helvetica"/>
        <a:cs typeface="Helvetica"/>
      </a:minorFont>
    </a:fontScheme>
    <a:fmtScheme name="1_SlateLo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SlateLogo">
  <a:themeElements>
    <a:clrScheme name="1_SlateLogo">
      <a:dk1>
        <a:srgbClr val="000000"/>
      </a:dk1>
      <a:lt1>
        <a:srgbClr val="FFFFFF"/>
      </a:lt1>
      <a:dk2>
        <a:srgbClr val="A7A7A7"/>
      </a:dk2>
      <a:lt2>
        <a:srgbClr val="535353"/>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FF00FF"/>
      </a:folHlink>
    </a:clrScheme>
    <a:fontScheme name="1_SlateLogo">
      <a:majorFont>
        <a:latin typeface="Arial"/>
        <a:ea typeface="Arial"/>
        <a:cs typeface="Arial"/>
      </a:majorFont>
      <a:minorFont>
        <a:latin typeface="Helvetica"/>
        <a:ea typeface="Helvetica"/>
        <a:cs typeface="Helvetica"/>
      </a:minorFont>
    </a:fontScheme>
    <a:fmtScheme name="1_SlateLo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Successful-Service-Project-StrategiesV8-w-VIDEO-1</Template>
  <TotalTime>6791</TotalTime>
  <Words>1080</Words>
  <Application>Microsoft Office PowerPoint</Application>
  <PresentationFormat>On-screen Show (4:3)</PresentationFormat>
  <Paragraphs>47</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Narrow</vt:lpstr>
      <vt:lpstr>Calibri</vt:lpstr>
      <vt:lpstr>Georgia</vt:lpstr>
      <vt:lpstr>Successful-Service-Project-StrategiesV8-w-VIDEO-1</vt:lpstr>
      <vt:lpstr>   District Online Grant Application</vt:lpstr>
      <vt:lpstr>DACdb</vt:lpstr>
      <vt:lpstr>PowerPoint Presentation</vt:lpstr>
      <vt:lpstr>PowerPoint Presentation</vt:lpstr>
      <vt:lpstr>PowerPoint Presentation</vt:lpstr>
      <vt:lpstr>Club Grants</vt:lpstr>
      <vt:lpstr>PowerPoint Presentation</vt:lpstr>
      <vt:lpstr>Enter all Clubs Involved in Project</vt:lpstr>
      <vt:lpstr>Contacts on Grant</vt:lpstr>
      <vt:lpstr>Application – Fill in Boxes</vt:lpstr>
      <vt:lpstr>Club Qualifications for Grant Approval</vt:lpstr>
      <vt:lpstr>Saving Application</vt:lpstr>
      <vt:lpstr>Budget</vt:lpstr>
      <vt:lpstr>Documents</vt:lpstr>
      <vt:lpstr>Club Signatures</vt:lpstr>
      <vt:lpstr>Club Signatures</vt:lpstr>
      <vt:lpstr>Interim and Final Reports</vt:lpstr>
      <vt:lpstr>Questions</vt:lpstr>
      <vt:lpstr>Support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Service Project Strategies</dc:title>
  <dc:creator>bstupek</dc:creator>
  <cp:lastModifiedBy>Jon Dwyer</cp:lastModifiedBy>
  <cp:revision>44</cp:revision>
  <dcterms:created xsi:type="dcterms:W3CDTF">2017-03-30T20:57:47Z</dcterms:created>
  <dcterms:modified xsi:type="dcterms:W3CDTF">2020-01-25T06:02:13Z</dcterms:modified>
</cp:coreProperties>
</file>